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embeddedFontLst>
    <p:embeddedFont>
      <p:font typeface="Consolas" panose="020B0609020204030204" pitchFamily="49" charset="0"/>
      <p:regular r:id="rId15"/>
      <p:bold r:id="rId16"/>
      <p:italic r:id="rId17"/>
      <p:boldItalic r:id="rId18"/>
    </p:embeddedFont>
    <p:embeddedFont>
      <p:font typeface="IBM Plex Sans" panose="020F0502020204030204" pitchFamily="34" charset="0"/>
      <p:regular r:id="rId19"/>
    </p:embeddedFont>
    <p:embeddedFont>
      <p:font typeface="Outfit Medium"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7" d="100"/>
          <a:sy n="57" d="100"/>
        </p:scale>
        <p:origin x="80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7991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26.sv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sv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710815"/>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3F6FF3"/>
                </a:solidFill>
                <a:latin typeface="Outfit Medium" pitchFamily="34" charset="0"/>
                <a:ea typeface="Outfit Medium" pitchFamily="34" charset="-122"/>
                <a:cs typeface="Outfit Medium" pitchFamily="34" charset="-120"/>
              </a:rPr>
              <a:t>Customer Shopping Behavior Analysis</a:t>
            </a:r>
            <a:endParaRPr lang="en-US" sz="3900" dirty="0"/>
          </a:p>
        </p:txBody>
      </p:sp>
      <p:sp>
        <p:nvSpPr>
          <p:cNvPr id="4" name="Text 1"/>
          <p:cNvSpPr/>
          <p:nvPr/>
        </p:nvSpPr>
        <p:spPr>
          <a:xfrm>
            <a:off x="6280190" y="4248626"/>
            <a:ext cx="7556421" cy="1270159"/>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This project analyzes customer shopping behavior using transactional data from 3,900 purchases. The goal is to uncover insights into spending patterns, customer segments, product preferences, and subscription behavior to guide strategic business decisions.</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3" name="Text 0"/>
          <p:cNvSpPr/>
          <p:nvPr/>
        </p:nvSpPr>
        <p:spPr>
          <a:xfrm>
            <a:off x="793790" y="2675930"/>
            <a:ext cx="4066077" cy="992267"/>
          </a:xfrm>
          <a:prstGeom prst="rect">
            <a:avLst/>
          </a:prstGeom>
          <a:noFill/>
          <a:ln/>
        </p:spPr>
        <p:txBody>
          <a:bodyPr wrap="square" lIns="0" tIns="0" rIns="0" bIns="0" rtlCol="0" anchor="t"/>
          <a:lstStyle/>
          <a:p>
            <a:pPr marL="0" indent="0" algn="l">
              <a:lnSpc>
                <a:spcPts val="3900"/>
              </a:lnSpc>
              <a:buNone/>
            </a:pPr>
            <a:r>
              <a:rPr lang="en-US" sz="3100" dirty="0">
                <a:solidFill>
                  <a:srgbClr val="3F6FF3"/>
                </a:solidFill>
                <a:latin typeface="Outfit Medium" pitchFamily="34" charset="0"/>
                <a:ea typeface="Outfit Medium" pitchFamily="34" charset="-122"/>
                <a:cs typeface="Outfit Medium" pitchFamily="34" charset="-120"/>
              </a:rPr>
              <a:t>Dashboard in Power BI</a:t>
            </a:r>
            <a:endParaRPr lang="en-US" sz="3100" dirty="0"/>
          </a:p>
        </p:txBody>
      </p:sp>
      <p:sp>
        <p:nvSpPr>
          <p:cNvPr id="4" name="Text 1"/>
          <p:cNvSpPr/>
          <p:nvPr/>
        </p:nvSpPr>
        <p:spPr>
          <a:xfrm>
            <a:off x="793790" y="3965853"/>
            <a:ext cx="3898821" cy="1587698"/>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A comprehensive dashboard was created in Power BI to visualize key metrics and insights from the customer shopping behavior analysis, providing an interactive tool for strategic decision-making.</a:t>
            </a:r>
            <a:endParaRPr lang="en-US" sz="1550" dirty="0"/>
          </a:p>
        </p:txBody>
      </p:sp>
      <p:pic>
        <p:nvPicPr>
          <p:cNvPr id="6" name="Picture 5">
            <a:extLst>
              <a:ext uri="{FF2B5EF4-FFF2-40B4-BE49-F238E27FC236}">
                <a16:creationId xmlns:a16="http://schemas.microsoft.com/office/drawing/2014/main" id="{776D60D4-68A4-C35E-958F-D6C138298FBF}"/>
              </a:ext>
            </a:extLst>
          </p:cNvPr>
          <p:cNvPicPr>
            <a:picLocks noChangeAspect="1"/>
          </p:cNvPicPr>
          <p:nvPr/>
        </p:nvPicPr>
        <p:blipFill>
          <a:blip r:embed="rId3"/>
          <a:stretch>
            <a:fillRect/>
          </a:stretch>
        </p:blipFill>
        <p:spPr>
          <a:xfrm>
            <a:off x="4978400" y="904702"/>
            <a:ext cx="8711211" cy="652903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23449"/>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3F6FF3"/>
                </a:solidFill>
                <a:latin typeface="Outfit Medium" pitchFamily="34" charset="0"/>
                <a:ea typeface="Outfit Medium" pitchFamily="34" charset="-122"/>
                <a:cs typeface="Outfit Medium" pitchFamily="34" charset="-120"/>
              </a:rPr>
              <a:t>Business Recommendations: Growth &amp; Loyalty</a:t>
            </a:r>
            <a:endParaRPr lang="en-US" sz="3900" dirty="0"/>
          </a:p>
        </p:txBody>
      </p:sp>
      <p:sp>
        <p:nvSpPr>
          <p:cNvPr id="4" name="Text 1"/>
          <p:cNvSpPr/>
          <p:nvPr/>
        </p:nvSpPr>
        <p:spPr>
          <a:xfrm>
            <a:off x="793790" y="2461260"/>
            <a:ext cx="7556421" cy="635079"/>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Based on our analysis, we propose actionable strategies to boost subscriptions, enhance customer loyalty, and optimize product positioning.</a:t>
            </a:r>
            <a:endParaRPr lang="en-US" sz="1550" dirty="0"/>
          </a:p>
        </p:txBody>
      </p:sp>
      <p:pic>
        <p:nvPicPr>
          <p:cNvPr id="5"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204" y="3325654"/>
            <a:ext cx="297656" cy="297656"/>
          </a:xfrm>
          <a:prstGeom prst="rect">
            <a:avLst/>
          </a:prstGeom>
        </p:spPr>
      </p:pic>
      <p:sp>
        <p:nvSpPr>
          <p:cNvPr id="6" name="Text 2"/>
          <p:cNvSpPr/>
          <p:nvPr/>
        </p:nvSpPr>
        <p:spPr>
          <a:xfrm>
            <a:off x="1438632" y="3319582"/>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666666"/>
                </a:solidFill>
                <a:latin typeface="Outfit Medium" pitchFamily="34" charset="0"/>
                <a:ea typeface="Outfit Medium" pitchFamily="34" charset="-122"/>
                <a:cs typeface="Outfit Medium" pitchFamily="34" charset="-120"/>
              </a:rPr>
              <a:t>Boost Subscription</a:t>
            </a:r>
            <a:endParaRPr lang="en-US" sz="1950" dirty="0"/>
          </a:p>
        </p:txBody>
      </p:sp>
      <p:sp>
        <p:nvSpPr>
          <p:cNvPr id="7" name="Text 3"/>
          <p:cNvSpPr/>
          <p:nvPr/>
        </p:nvSpPr>
        <p:spPr>
          <a:xfrm>
            <a:off x="1438632" y="3748802"/>
            <a:ext cx="6911578" cy="635079"/>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Promote exclusive benefits and value propositions for subscribers to increase sign-ups and retention.</a:t>
            </a:r>
            <a:endParaRPr lang="en-US" sz="1550" dirty="0"/>
          </a:p>
        </p:txBody>
      </p:sp>
      <p:pic>
        <p:nvPicPr>
          <p:cNvPr id="8" name="Image 2"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204" y="4786789"/>
            <a:ext cx="297656" cy="297656"/>
          </a:xfrm>
          <a:prstGeom prst="rect">
            <a:avLst/>
          </a:prstGeom>
        </p:spPr>
      </p:pic>
      <p:sp>
        <p:nvSpPr>
          <p:cNvPr id="9" name="Text 4"/>
          <p:cNvSpPr/>
          <p:nvPr/>
        </p:nvSpPr>
        <p:spPr>
          <a:xfrm>
            <a:off x="1438632" y="4780717"/>
            <a:ext cx="3089910" cy="310158"/>
          </a:xfrm>
          <a:prstGeom prst="rect">
            <a:avLst/>
          </a:prstGeom>
          <a:noFill/>
          <a:ln/>
        </p:spPr>
        <p:txBody>
          <a:bodyPr wrap="none" lIns="0" tIns="0" rIns="0" bIns="0" rtlCol="0" anchor="t"/>
          <a:lstStyle/>
          <a:p>
            <a:pPr marL="0" indent="0" algn="l">
              <a:lnSpc>
                <a:spcPts val="2400"/>
              </a:lnSpc>
              <a:buNone/>
            </a:pPr>
            <a:r>
              <a:rPr lang="en-US" sz="1950" dirty="0">
                <a:solidFill>
                  <a:srgbClr val="666666"/>
                </a:solidFill>
                <a:latin typeface="Outfit Medium" pitchFamily="34" charset="0"/>
                <a:ea typeface="Outfit Medium" pitchFamily="34" charset="-122"/>
                <a:cs typeface="Outfit Medium" pitchFamily="34" charset="-120"/>
              </a:rPr>
              <a:t>Customer Loyalty Programs</a:t>
            </a:r>
            <a:endParaRPr lang="en-US" sz="1950" dirty="0"/>
          </a:p>
        </p:txBody>
      </p:sp>
      <p:sp>
        <p:nvSpPr>
          <p:cNvPr id="10" name="Text 5"/>
          <p:cNvSpPr/>
          <p:nvPr/>
        </p:nvSpPr>
        <p:spPr>
          <a:xfrm>
            <a:off x="1438632" y="5209937"/>
            <a:ext cx="6911578" cy="635079"/>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Implement reward programs to incentivize repeat buyers and transition them into the "Loyal" customer segment.</a:t>
            </a:r>
            <a:endParaRPr lang="en-US" sz="1550" dirty="0"/>
          </a:p>
        </p:txBody>
      </p:sp>
      <p:pic>
        <p:nvPicPr>
          <p:cNvPr id="11" name="Image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204" y="6247924"/>
            <a:ext cx="297656" cy="297656"/>
          </a:xfrm>
          <a:prstGeom prst="rect">
            <a:avLst/>
          </a:prstGeom>
        </p:spPr>
      </p:pic>
      <p:sp>
        <p:nvSpPr>
          <p:cNvPr id="12" name="Text 6"/>
          <p:cNvSpPr/>
          <p:nvPr/>
        </p:nvSpPr>
        <p:spPr>
          <a:xfrm>
            <a:off x="1438632" y="6241852"/>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666666"/>
                </a:solidFill>
                <a:latin typeface="Outfit Medium" pitchFamily="34" charset="0"/>
                <a:ea typeface="Outfit Medium" pitchFamily="34" charset="-122"/>
                <a:cs typeface="Outfit Medium" pitchFamily="34" charset="-120"/>
              </a:rPr>
              <a:t>Product Positioning</a:t>
            </a:r>
            <a:endParaRPr lang="en-US" sz="1950" dirty="0"/>
          </a:p>
        </p:txBody>
      </p:sp>
      <p:sp>
        <p:nvSpPr>
          <p:cNvPr id="13" name="Text 7"/>
          <p:cNvSpPr/>
          <p:nvPr/>
        </p:nvSpPr>
        <p:spPr>
          <a:xfrm>
            <a:off x="1438632" y="6671072"/>
            <a:ext cx="6911578" cy="635079"/>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Highlight top-rated and best-selling products in marketing campaigns to leverage their popularity.</a:t>
            </a:r>
            <a:endParaRPr lang="en-US" sz="15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341239"/>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3F6FF3"/>
                </a:solidFill>
                <a:latin typeface="Outfit Medium" pitchFamily="34" charset="0"/>
                <a:ea typeface="Outfit Medium" pitchFamily="34" charset="-122"/>
                <a:cs typeface="Outfit Medium" pitchFamily="34" charset="-120"/>
              </a:rPr>
              <a:t>Business Recommendations: Optimization &amp; Targeting</a:t>
            </a:r>
            <a:endParaRPr lang="en-US" sz="3900" dirty="0"/>
          </a:p>
        </p:txBody>
      </p:sp>
      <p:sp>
        <p:nvSpPr>
          <p:cNvPr id="4" name="Text 1"/>
          <p:cNvSpPr/>
          <p:nvPr/>
        </p:nvSpPr>
        <p:spPr>
          <a:xfrm>
            <a:off x="793790" y="2879050"/>
            <a:ext cx="7556421" cy="635079"/>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Further recommendations focus on refining discount policies and implementing targeted marketing efforts for maximum impact.</a:t>
            </a:r>
            <a:endParaRPr lang="en-US" sz="1550" dirty="0"/>
          </a:p>
        </p:txBody>
      </p:sp>
      <p:sp>
        <p:nvSpPr>
          <p:cNvPr id="5" name="Shape 2"/>
          <p:cNvSpPr/>
          <p:nvPr/>
        </p:nvSpPr>
        <p:spPr>
          <a:xfrm>
            <a:off x="793790" y="3737372"/>
            <a:ext cx="7556421" cy="1476256"/>
          </a:xfrm>
          <a:prstGeom prst="roundRect">
            <a:avLst>
              <a:gd name="adj" fmla="val 32267"/>
            </a:avLst>
          </a:prstGeom>
          <a:solidFill>
            <a:srgbClr val="CFDBFC"/>
          </a:solidFill>
          <a:ln w="7620">
            <a:solidFill>
              <a:srgbClr val="B5C1E2"/>
            </a:solidFill>
            <a:prstDash val="solid"/>
          </a:ln>
          <a:effectLst>
            <a:outerShdw dist="17780" dir="2700000" algn="bl" rotWithShape="0">
              <a:srgbClr val="B5C1E2">
                <a:alpha val="100000"/>
              </a:srgbClr>
            </a:outerShdw>
          </a:effectLst>
        </p:spPr>
      </p:sp>
      <p:sp>
        <p:nvSpPr>
          <p:cNvPr id="6" name="Text 3"/>
          <p:cNvSpPr/>
          <p:nvPr/>
        </p:nvSpPr>
        <p:spPr>
          <a:xfrm>
            <a:off x="999768" y="3943350"/>
            <a:ext cx="2492573" cy="310158"/>
          </a:xfrm>
          <a:prstGeom prst="rect">
            <a:avLst/>
          </a:prstGeom>
          <a:noFill/>
          <a:ln/>
        </p:spPr>
        <p:txBody>
          <a:bodyPr wrap="none" lIns="0" tIns="0" rIns="0" bIns="0" rtlCol="0" anchor="t"/>
          <a:lstStyle/>
          <a:p>
            <a:pPr marL="0" indent="0" algn="l">
              <a:lnSpc>
                <a:spcPts val="2400"/>
              </a:lnSpc>
              <a:buNone/>
            </a:pPr>
            <a:r>
              <a:rPr lang="en-US" sz="1950" dirty="0">
                <a:solidFill>
                  <a:srgbClr val="000000"/>
                </a:solidFill>
                <a:latin typeface="Outfit Medium" pitchFamily="34" charset="0"/>
                <a:ea typeface="Outfit Medium" pitchFamily="34" charset="-122"/>
                <a:cs typeface="Outfit Medium" pitchFamily="34" charset="-120"/>
              </a:rPr>
              <a:t>Review Discount Policy</a:t>
            </a:r>
            <a:endParaRPr lang="en-US" sz="1950" dirty="0"/>
          </a:p>
        </p:txBody>
      </p:sp>
      <p:sp>
        <p:nvSpPr>
          <p:cNvPr id="7" name="Text 4"/>
          <p:cNvSpPr/>
          <p:nvPr/>
        </p:nvSpPr>
        <p:spPr>
          <a:xfrm>
            <a:off x="999768" y="4372570"/>
            <a:ext cx="7144464"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IBM Plex Sans" pitchFamily="34" charset="0"/>
                <a:ea typeface="IBM Plex Sans" pitchFamily="34" charset="-122"/>
                <a:cs typeface="IBM Plex Sans" pitchFamily="34" charset="-120"/>
              </a:rPr>
              <a:t>Carefully balance sales boosts with margin control to ensure profitability while attracting customers.</a:t>
            </a:r>
            <a:endParaRPr lang="en-US" sz="1550" dirty="0"/>
          </a:p>
        </p:txBody>
      </p:sp>
      <p:sp>
        <p:nvSpPr>
          <p:cNvPr id="8" name="Shape 5"/>
          <p:cNvSpPr/>
          <p:nvPr/>
        </p:nvSpPr>
        <p:spPr>
          <a:xfrm>
            <a:off x="793790" y="5411986"/>
            <a:ext cx="7556421" cy="1476256"/>
          </a:xfrm>
          <a:prstGeom prst="roundRect">
            <a:avLst>
              <a:gd name="adj" fmla="val 32267"/>
            </a:avLst>
          </a:prstGeom>
          <a:solidFill>
            <a:srgbClr val="CFDBFC"/>
          </a:solidFill>
          <a:ln w="7620">
            <a:solidFill>
              <a:srgbClr val="B5C1E2"/>
            </a:solidFill>
            <a:prstDash val="solid"/>
          </a:ln>
          <a:effectLst>
            <a:outerShdw dist="17780" dir="2700000" algn="bl" rotWithShape="0">
              <a:srgbClr val="B5C1E2">
                <a:alpha val="100000"/>
              </a:srgbClr>
            </a:outerShdw>
          </a:effectLst>
        </p:spPr>
      </p:sp>
      <p:sp>
        <p:nvSpPr>
          <p:cNvPr id="9" name="Text 6"/>
          <p:cNvSpPr/>
          <p:nvPr/>
        </p:nvSpPr>
        <p:spPr>
          <a:xfrm>
            <a:off x="999768" y="5617964"/>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000000"/>
                </a:solidFill>
                <a:latin typeface="Outfit Medium" pitchFamily="34" charset="0"/>
                <a:ea typeface="Outfit Medium" pitchFamily="34" charset="-122"/>
                <a:cs typeface="Outfit Medium" pitchFamily="34" charset="-120"/>
              </a:rPr>
              <a:t>Targeted Marketing</a:t>
            </a:r>
            <a:endParaRPr lang="en-US" sz="1950" dirty="0"/>
          </a:p>
        </p:txBody>
      </p:sp>
      <p:sp>
        <p:nvSpPr>
          <p:cNvPr id="10" name="Text 7"/>
          <p:cNvSpPr/>
          <p:nvPr/>
        </p:nvSpPr>
        <p:spPr>
          <a:xfrm>
            <a:off x="999768" y="6047184"/>
            <a:ext cx="7144464"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IBM Plex Sans" pitchFamily="34" charset="0"/>
                <a:ea typeface="IBM Plex Sans" pitchFamily="34" charset="-122"/>
                <a:cs typeface="IBM Plex Sans" pitchFamily="34" charset="-120"/>
              </a:rPr>
              <a:t>Focus marketing efforts on high-revenue age groups and express-shipping users for optimized campaign effectiveness.</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743"/>
          </a:xfrm>
          <a:prstGeom prst="rect">
            <a:avLst/>
          </a:prstGeom>
        </p:spPr>
      </p:pic>
      <p:sp>
        <p:nvSpPr>
          <p:cNvPr id="3" name="Text 0"/>
          <p:cNvSpPr/>
          <p:nvPr/>
        </p:nvSpPr>
        <p:spPr>
          <a:xfrm>
            <a:off x="787241" y="541258"/>
            <a:ext cx="7569517" cy="1230154"/>
          </a:xfrm>
          <a:prstGeom prst="rect">
            <a:avLst/>
          </a:prstGeom>
          <a:noFill/>
          <a:ln/>
        </p:spPr>
        <p:txBody>
          <a:bodyPr wrap="square" lIns="0" tIns="0" rIns="0" bIns="0" rtlCol="0" anchor="t"/>
          <a:lstStyle/>
          <a:p>
            <a:pPr marL="0" indent="0" algn="l">
              <a:lnSpc>
                <a:spcPts val="4800"/>
              </a:lnSpc>
              <a:buNone/>
            </a:pPr>
            <a:r>
              <a:rPr lang="en-US" sz="3850" dirty="0">
                <a:solidFill>
                  <a:srgbClr val="3F6FF3"/>
                </a:solidFill>
                <a:latin typeface="Outfit Medium" pitchFamily="34" charset="0"/>
                <a:ea typeface="Outfit Medium" pitchFamily="34" charset="-122"/>
                <a:cs typeface="Outfit Medium" pitchFamily="34" charset="-120"/>
              </a:rPr>
              <a:t>Project Overview &amp; Dataset Summary</a:t>
            </a:r>
            <a:endParaRPr lang="en-US" sz="3850" dirty="0"/>
          </a:p>
        </p:txBody>
      </p:sp>
      <p:sp>
        <p:nvSpPr>
          <p:cNvPr id="4" name="Shape 1"/>
          <p:cNvSpPr/>
          <p:nvPr/>
        </p:nvSpPr>
        <p:spPr>
          <a:xfrm>
            <a:off x="787241" y="2066568"/>
            <a:ext cx="7569517" cy="1494473"/>
          </a:xfrm>
          <a:prstGeom prst="roundRect">
            <a:avLst>
              <a:gd name="adj" fmla="val 7342"/>
            </a:avLst>
          </a:prstGeom>
          <a:solidFill>
            <a:srgbClr val="FFFFFF">
              <a:alpha val="95000"/>
            </a:srgbClr>
          </a:solidFill>
          <a:ln w="22860">
            <a:solidFill>
              <a:srgbClr val="B5C1E2"/>
            </a:solidFill>
            <a:prstDash val="solid"/>
          </a:ln>
          <a:effectLst>
            <a:outerShdw dist="17780" dir="2700000" algn="bl" rotWithShape="0">
              <a:srgbClr val="B5C1E2">
                <a:alpha val="100000"/>
              </a:srgbClr>
            </a:outerShdw>
          </a:effectLst>
        </p:spPr>
      </p:sp>
      <p:sp>
        <p:nvSpPr>
          <p:cNvPr id="5" name="Shape 2"/>
          <p:cNvSpPr/>
          <p:nvPr/>
        </p:nvSpPr>
        <p:spPr>
          <a:xfrm>
            <a:off x="764381" y="2066568"/>
            <a:ext cx="91440" cy="1494473"/>
          </a:xfrm>
          <a:prstGeom prst="roundRect">
            <a:avLst>
              <a:gd name="adj" fmla="val 193734"/>
            </a:avLst>
          </a:prstGeom>
          <a:solidFill>
            <a:srgbClr val="A2B9F9"/>
          </a:solidFill>
          <a:ln/>
        </p:spPr>
      </p:sp>
      <p:sp>
        <p:nvSpPr>
          <p:cNvPr id="6" name="Text 3"/>
          <p:cNvSpPr/>
          <p:nvPr/>
        </p:nvSpPr>
        <p:spPr>
          <a:xfrm>
            <a:off x="1075492" y="2286238"/>
            <a:ext cx="2460427" cy="307538"/>
          </a:xfrm>
          <a:prstGeom prst="rect">
            <a:avLst/>
          </a:prstGeom>
          <a:noFill/>
          <a:ln/>
        </p:spPr>
        <p:txBody>
          <a:bodyPr wrap="none" lIns="0" tIns="0" rIns="0" bIns="0" rtlCol="0" anchor="t"/>
          <a:lstStyle/>
          <a:p>
            <a:pPr marL="0" indent="0" algn="l">
              <a:lnSpc>
                <a:spcPts val="2400"/>
              </a:lnSpc>
              <a:buNone/>
            </a:pPr>
            <a:r>
              <a:rPr lang="en-US" sz="1900" dirty="0">
                <a:solidFill>
                  <a:srgbClr val="666666"/>
                </a:solidFill>
                <a:latin typeface="Outfit Medium" pitchFamily="34" charset="0"/>
                <a:ea typeface="Outfit Medium" pitchFamily="34" charset="-122"/>
                <a:cs typeface="Outfit Medium" pitchFamily="34" charset="-120"/>
              </a:rPr>
              <a:t>Project Goal</a:t>
            </a:r>
            <a:endParaRPr lang="en-US" sz="1900" dirty="0"/>
          </a:p>
        </p:txBody>
      </p:sp>
      <p:sp>
        <p:nvSpPr>
          <p:cNvPr id="7" name="Text 4"/>
          <p:cNvSpPr/>
          <p:nvPr/>
        </p:nvSpPr>
        <p:spPr>
          <a:xfrm>
            <a:off x="1075492" y="2711768"/>
            <a:ext cx="7061597" cy="629603"/>
          </a:xfrm>
          <a:prstGeom prst="rect">
            <a:avLst/>
          </a:prstGeom>
          <a:noFill/>
          <a:ln/>
        </p:spPr>
        <p:txBody>
          <a:bodyPr wrap="square" lIns="0" tIns="0" rIns="0" bIns="0" rtlCol="0" anchor="t"/>
          <a:lstStyle/>
          <a:p>
            <a:pPr marL="0" indent="0" algn="l">
              <a:lnSpc>
                <a:spcPts val="2450"/>
              </a:lnSpc>
              <a:buNone/>
            </a:pPr>
            <a:r>
              <a:rPr lang="en-US" sz="1500" dirty="0">
                <a:solidFill>
                  <a:srgbClr val="666666"/>
                </a:solidFill>
                <a:latin typeface="IBM Plex Sans" pitchFamily="34" charset="0"/>
                <a:ea typeface="IBM Plex Sans" pitchFamily="34" charset="-122"/>
                <a:cs typeface="IBM Plex Sans" pitchFamily="34" charset="-120"/>
              </a:rPr>
              <a:t>Uncover insights into spending patterns, customer segments, product preferences, and subscription behavior to guide strategic business decisions.</a:t>
            </a:r>
            <a:endParaRPr lang="en-US" sz="1500" dirty="0"/>
          </a:p>
        </p:txBody>
      </p:sp>
      <p:sp>
        <p:nvSpPr>
          <p:cNvPr id="8" name="Shape 5"/>
          <p:cNvSpPr/>
          <p:nvPr/>
        </p:nvSpPr>
        <p:spPr>
          <a:xfrm>
            <a:off x="787241" y="3757851"/>
            <a:ext cx="7569517" cy="1179671"/>
          </a:xfrm>
          <a:prstGeom prst="roundRect">
            <a:avLst>
              <a:gd name="adj" fmla="val 9302"/>
            </a:avLst>
          </a:prstGeom>
          <a:solidFill>
            <a:srgbClr val="FFFFFF">
              <a:alpha val="95000"/>
            </a:srgbClr>
          </a:solidFill>
          <a:ln w="22860">
            <a:solidFill>
              <a:srgbClr val="B5C1E2"/>
            </a:solidFill>
            <a:prstDash val="solid"/>
          </a:ln>
          <a:effectLst>
            <a:outerShdw dist="17780" dir="2700000" algn="bl" rotWithShape="0">
              <a:srgbClr val="B5C1E2">
                <a:alpha val="100000"/>
              </a:srgbClr>
            </a:outerShdw>
          </a:effectLst>
        </p:spPr>
      </p:sp>
      <p:sp>
        <p:nvSpPr>
          <p:cNvPr id="9" name="Shape 6"/>
          <p:cNvSpPr/>
          <p:nvPr/>
        </p:nvSpPr>
        <p:spPr>
          <a:xfrm>
            <a:off x="764381" y="3757851"/>
            <a:ext cx="91440" cy="1179671"/>
          </a:xfrm>
          <a:prstGeom prst="roundRect">
            <a:avLst>
              <a:gd name="adj" fmla="val 193734"/>
            </a:avLst>
          </a:prstGeom>
          <a:solidFill>
            <a:srgbClr val="A2B9F9"/>
          </a:solidFill>
          <a:ln/>
        </p:spPr>
      </p:sp>
      <p:sp>
        <p:nvSpPr>
          <p:cNvPr id="10" name="Text 7"/>
          <p:cNvSpPr/>
          <p:nvPr/>
        </p:nvSpPr>
        <p:spPr>
          <a:xfrm>
            <a:off x="1075492" y="3977521"/>
            <a:ext cx="2460427" cy="307538"/>
          </a:xfrm>
          <a:prstGeom prst="rect">
            <a:avLst/>
          </a:prstGeom>
          <a:noFill/>
          <a:ln/>
        </p:spPr>
        <p:txBody>
          <a:bodyPr wrap="none" lIns="0" tIns="0" rIns="0" bIns="0" rtlCol="0" anchor="t"/>
          <a:lstStyle/>
          <a:p>
            <a:pPr marL="0" indent="0" algn="l">
              <a:lnSpc>
                <a:spcPts val="2400"/>
              </a:lnSpc>
              <a:buNone/>
            </a:pPr>
            <a:r>
              <a:rPr lang="en-US" sz="1900" dirty="0">
                <a:solidFill>
                  <a:srgbClr val="666666"/>
                </a:solidFill>
                <a:latin typeface="Outfit Medium" pitchFamily="34" charset="0"/>
                <a:ea typeface="Outfit Medium" pitchFamily="34" charset="-122"/>
                <a:cs typeface="Outfit Medium" pitchFamily="34" charset="-120"/>
              </a:rPr>
              <a:t>Dataset Size</a:t>
            </a:r>
            <a:endParaRPr lang="en-US" sz="1900" dirty="0"/>
          </a:p>
        </p:txBody>
      </p:sp>
      <p:sp>
        <p:nvSpPr>
          <p:cNvPr id="11" name="Text 8"/>
          <p:cNvSpPr/>
          <p:nvPr/>
        </p:nvSpPr>
        <p:spPr>
          <a:xfrm>
            <a:off x="1075492" y="4403050"/>
            <a:ext cx="7061597" cy="314801"/>
          </a:xfrm>
          <a:prstGeom prst="rect">
            <a:avLst/>
          </a:prstGeom>
          <a:noFill/>
          <a:ln/>
        </p:spPr>
        <p:txBody>
          <a:bodyPr wrap="none" lIns="0" tIns="0" rIns="0" bIns="0" rtlCol="0" anchor="t"/>
          <a:lstStyle/>
          <a:p>
            <a:pPr marL="0" indent="0" algn="l">
              <a:lnSpc>
                <a:spcPts val="2450"/>
              </a:lnSpc>
              <a:buNone/>
            </a:pPr>
            <a:r>
              <a:rPr lang="en-US" sz="1500" dirty="0">
                <a:solidFill>
                  <a:srgbClr val="666666"/>
                </a:solidFill>
                <a:latin typeface="IBM Plex Sans" pitchFamily="34" charset="0"/>
                <a:ea typeface="IBM Plex Sans" pitchFamily="34" charset="-122"/>
                <a:cs typeface="IBM Plex Sans" pitchFamily="34" charset="-120"/>
              </a:rPr>
              <a:t>3,900 rows and 18 columns of transactional data.</a:t>
            </a:r>
            <a:endParaRPr lang="en-US" sz="1500" dirty="0"/>
          </a:p>
        </p:txBody>
      </p:sp>
      <p:sp>
        <p:nvSpPr>
          <p:cNvPr id="12" name="Shape 9"/>
          <p:cNvSpPr/>
          <p:nvPr/>
        </p:nvSpPr>
        <p:spPr>
          <a:xfrm>
            <a:off x="787241" y="5134332"/>
            <a:ext cx="7569517" cy="1179671"/>
          </a:xfrm>
          <a:prstGeom prst="roundRect">
            <a:avLst>
              <a:gd name="adj" fmla="val 9302"/>
            </a:avLst>
          </a:prstGeom>
          <a:solidFill>
            <a:srgbClr val="FFFFFF">
              <a:alpha val="95000"/>
            </a:srgbClr>
          </a:solidFill>
          <a:ln w="22860">
            <a:solidFill>
              <a:srgbClr val="B5C1E2"/>
            </a:solidFill>
            <a:prstDash val="solid"/>
          </a:ln>
          <a:effectLst>
            <a:outerShdw dist="17780" dir="2700000" algn="bl" rotWithShape="0">
              <a:srgbClr val="B5C1E2">
                <a:alpha val="100000"/>
              </a:srgbClr>
            </a:outerShdw>
          </a:effectLst>
        </p:spPr>
      </p:sp>
      <p:sp>
        <p:nvSpPr>
          <p:cNvPr id="13" name="Shape 10"/>
          <p:cNvSpPr/>
          <p:nvPr/>
        </p:nvSpPr>
        <p:spPr>
          <a:xfrm>
            <a:off x="764381" y="5134332"/>
            <a:ext cx="91440" cy="1179671"/>
          </a:xfrm>
          <a:prstGeom prst="roundRect">
            <a:avLst>
              <a:gd name="adj" fmla="val 193734"/>
            </a:avLst>
          </a:prstGeom>
          <a:solidFill>
            <a:srgbClr val="A2B9F9"/>
          </a:solidFill>
          <a:ln/>
        </p:spPr>
      </p:sp>
      <p:sp>
        <p:nvSpPr>
          <p:cNvPr id="14" name="Text 11"/>
          <p:cNvSpPr/>
          <p:nvPr/>
        </p:nvSpPr>
        <p:spPr>
          <a:xfrm>
            <a:off x="1075492" y="5354002"/>
            <a:ext cx="2460427" cy="307538"/>
          </a:xfrm>
          <a:prstGeom prst="rect">
            <a:avLst/>
          </a:prstGeom>
          <a:noFill/>
          <a:ln/>
        </p:spPr>
        <p:txBody>
          <a:bodyPr wrap="none" lIns="0" tIns="0" rIns="0" bIns="0" rtlCol="0" anchor="t"/>
          <a:lstStyle/>
          <a:p>
            <a:pPr marL="0" indent="0" algn="l">
              <a:lnSpc>
                <a:spcPts val="2400"/>
              </a:lnSpc>
              <a:buNone/>
            </a:pPr>
            <a:r>
              <a:rPr lang="en-US" sz="1900" dirty="0">
                <a:solidFill>
                  <a:srgbClr val="666666"/>
                </a:solidFill>
                <a:latin typeface="Outfit Medium" pitchFamily="34" charset="0"/>
                <a:ea typeface="Outfit Medium" pitchFamily="34" charset="-122"/>
                <a:cs typeface="Outfit Medium" pitchFamily="34" charset="-120"/>
              </a:rPr>
              <a:t>Key Features</a:t>
            </a:r>
            <a:endParaRPr lang="en-US" sz="1900" dirty="0"/>
          </a:p>
        </p:txBody>
      </p:sp>
      <p:sp>
        <p:nvSpPr>
          <p:cNvPr id="15" name="Text 12"/>
          <p:cNvSpPr/>
          <p:nvPr/>
        </p:nvSpPr>
        <p:spPr>
          <a:xfrm>
            <a:off x="1075492" y="5779532"/>
            <a:ext cx="7061597" cy="314801"/>
          </a:xfrm>
          <a:prstGeom prst="rect">
            <a:avLst/>
          </a:prstGeom>
          <a:noFill/>
          <a:ln/>
        </p:spPr>
        <p:txBody>
          <a:bodyPr wrap="none" lIns="0" tIns="0" rIns="0" bIns="0" rtlCol="0" anchor="t"/>
          <a:lstStyle/>
          <a:p>
            <a:pPr marL="0" indent="0" algn="l">
              <a:lnSpc>
                <a:spcPts val="2450"/>
              </a:lnSpc>
              <a:buNone/>
            </a:pPr>
            <a:r>
              <a:rPr lang="en-US" sz="1500" dirty="0">
                <a:solidFill>
                  <a:srgbClr val="666666"/>
                </a:solidFill>
                <a:latin typeface="IBM Plex Sans" pitchFamily="34" charset="0"/>
                <a:ea typeface="IBM Plex Sans" pitchFamily="34" charset="-122"/>
                <a:cs typeface="IBM Plex Sans" pitchFamily="34" charset="-120"/>
              </a:rPr>
              <a:t>Customer demographics, purchase details, and shopping behavior metrics.</a:t>
            </a:r>
            <a:endParaRPr lang="en-US" sz="1500" dirty="0"/>
          </a:p>
        </p:txBody>
      </p:sp>
      <p:sp>
        <p:nvSpPr>
          <p:cNvPr id="16" name="Shape 13"/>
          <p:cNvSpPr/>
          <p:nvPr/>
        </p:nvSpPr>
        <p:spPr>
          <a:xfrm>
            <a:off x="787241" y="6510814"/>
            <a:ext cx="7569517" cy="1179671"/>
          </a:xfrm>
          <a:prstGeom prst="roundRect">
            <a:avLst>
              <a:gd name="adj" fmla="val 9302"/>
            </a:avLst>
          </a:prstGeom>
          <a:solidFill>
            <a:srgbClr val="FFFFFF">
              <a:alpha val="95000"/>
            </a:srgbClr>
          </a:solidFill>
          <a:ln w="22860">
            <a:solidFill>
              <a:srgbClr val="B5C1E2"/>
            </a:solidFill>
            <a:prstDash val="solid"/>
          </a:ln>
          <a:effectLst>
            <a:outerShdw dist="17780" dir="2700000" algn="bl" rotWithShape="0">
              <a:srgbClr val="B5C1E2">
                <a:alpha val="100000"/>
              </a:srgbClr>
            </a:outerShdw>
          </a:effectLst>
        </p:spPr>
      </p:sp>
      <p:sp>
        <p:nvSpPr>
          <p:cNvPr id="17" name="Shape 14"/>
          <p:cNvSpPr/>
          <p:nvPr/>
        </p:nvSpPr>
        <p:spPr>
          <a:xfrm>
            <a:off x="764381" y="6510814"/>
            <a:ext cx="91440" cy="1179671"/>
          </a:xfrm>
          <a:prstGeom prst="roundRect">
            <a:avLst>
              <a:gd name="adj" fmla="val 193734"/>
            </a:avLst>
          </a:prstGeom>
          <a:solidFill>
            <a:srgbClr val="A2B9F9"/>
          </a:solidFill>
          <a:ln/>
        </p:spPr>
      </p:sp>
      <p:sp>
        <p:nvSpPr>
          <p:cNvPr id="18" name="Text 15"/>
          <p:cNvSpPr/>
          <p:nvPr/>
        </p:nvSpPr>
        <p:spPr>
          <a:xfrm>
            <a:off x="1075492" y="6730484"/>
            <a:ext cx="2460427" cy="307538"/>
          </a:xfrm>
          <a:prstGeom prst="rect">
            <a:avLst/>
          </a:prstGeom>
          <a:noFill/>
          <a:ln/>
        </p:spPr>
        <p:txBody>
          <a:bodyPr wrap="none" lIns="0" tIns="0" rIns="0" bIns="0" rtlCol="0" anchor="t"/>
          <a:lstStyle/>
          <a:p>
            <a:pPr marL="0" indent="0" algn="l">
              <a:lnSpc>
                <a:spcPts val="2400"/>
              </a:lnSpc>
              <a:buNone/>
            </a:pPr>
            <a:r>
              <a:rPr lang="en-US" sz="1900" dirty="0">
                <a:solidFill>
                  <a:srgbClr val="666666"/>
                </a:solidFill>
                <a:latin typeface="Outfit Medium" pitchFamily="34" charset="0"/>
                <a:ea typeface="Outfit Medium" pitchFamily="34" charset="-122"/>
                <a:cs typeface="Outfit Medium" pitchFamily="34" charset="-120"/>
              </a:rPr>
              <a:t>Missing Data</a:t>
            </a:r>
            <a:endParaRPr lang="en-US" sz="1900" dirty="0"/>
          </a:p>
        </p:txBody>
      </p:sp>
      <p:sp>
        <p:nvSpPr>
          <p:cNvPr id="19" name="Text 16"/>
          <p:cNvSpPr/>
          <p:nvPr/>
        </p:nvSpPr>
        <p:spPr>
          <a:xfrm>
            <a:off x="1075492" y="7156013"/>
            <a:ext cx="7061597" cy="314801"/>
          </a:xfrm>
          <a:prstGeom prst="rect">
            <a:avLst/>
          </a:prstGeom>
          <a:noFill/>
          <a:ln/>
        </p:spPr>
        <p:txBody>
          <a:bodyPr wrap="none" lIns="0" tIns="0" rIns="0" bIns="0" rtlCol="0" anchor="t"/>
          <a:lstStyle/>
          <a:p>
            <a:pPr marL="0" indent="0" algn="l">
              <a:lnSpc>
                <a:spcPts val="2450"/>
              </a:lnSpc>
              <a:buNone/>
            </a:pPr>
            <a:r>
              <a:rPr lang="en-US" sz="1500" dirty="0">
                <a:solidFill>
                  <a:srgbClr val="666666"/>
                </a:solidFill>
                <a:latin typeface="IBM Plex Sans" pitchFamily="34" charset="0"/>
                <a:ea typeface="IBM Plex Sans" pitchFamily="34" charset="-122"/>
                <a:cs typeface="IBM Plex Sans" pitchFamily="34" charset="-120"/>
              </a:rPr>
              <a:t>37 values in the 'Review Rating' column, handled during data preparation.</a:t>
            </a:r>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79383" y="535781"/>
            <a:ext cx="9685258" cy="609005"/>
          </a:xfrm>
          <a:prstGeom prst="rect">
            <a:avLst/>
          </a:prstGeom>
          <a:noFill/>
          <a:ln/>
        </p:spPr>
        <p:txBody>
          <a:bodyPr wrap="none" lIns="0" tIns="0" rIns="0" bIns="0" rtlCol="0" anchor="t"/>
          <a:lstStyle/>
          <a:p>
            <a:pPr marL="0" indent="0" algn="l">
              <a:lnSpc>
                <a:spcPts val="4750"/>
              </a:lnSpc>
              <a:buNone/>
            </a:pPr>
            <a:r>
              <a:rPr lang="en-US" sz="3800" dirty="0">
                <a:solidFill>
                  <a:srgbClr val="3F6FF3"/>
                </a:solidFill>
                <a:latin typeface="Outfit Medium" pitchFamily="34" charset="0"/>
                <a:ea typeface="Outfit Medium" pitchFamily="34" charset="-122"/>
                <a:cs typeface="Outfit Medium" pitchFamily="34" charset="-120"/>
              </a:rPr>
              <a:t>Exploratory Data Analysis (EDA) with Python</a:t>
            </a:r>
            <a:endParaRPr lang="en-US" sz="3800" dirty="0"/>
          </a:p>
        </p:txBody>
      </p:sp>
      <p:sp>
        <p:nvSpPr>
          <p:cNvPr id="3" name="Text 1"/>
          <p:cNvSpPr/>
          <p:nvPr/>
        </p:nvSpPr>
        <p:spPr>
          <a:xfrm>
            <a:off x="779383" y="1534477"/>
            <a:ext cx="13071634" cy="623649"/>
          </a:xfrm>
          <a:prstGeom prst="rect">
            <a:avLst/>
          </a:prstGeom>
          <a:noFill/>
          <a:ln/>
        </p:spPr>
        <p:txBody>
          <a:bodyPr wrap="square" lIns="0" tIns="0" rIns="0" bIns="0" rtlCol="0" anchor="t"/>
          <a:lstStyle/>
          <a:p>
            <a:pPr marL="0" indent="0" algn="l">
              <a:lnSpc>
                <a:spcPts val="2450"/>
              </a:lnSpc>
              <a:buNone/>
            </a:pPr>
            <a:r>
              <a:rPr lang="en-US" sz="1500" dirty="0">
                <a:solidFill>
                  <a:srgbClr val="666666"/>
                </a:solidFill>
                <a:latin typeface="IBM Plex Sans" pitchFamily="34" charset="0"/>
                <a:ea typeface="IBM Plex Sans" pitchFamily="34" charset="-122"/>
                <a:cs typeface="IBM Plex Sans" pitchFamily="34" charset="-120"/>
              </a:rPr>
              <a:t>The initial phase of this project involved comprehensive data preparation and cleaning using Python. This ensured data quality and readiness for in-depth analysis.</a:t>
            </a:r>
            <a:endParaRPr lang="en-US" sz="1500" dirty="0"/>
          </a:p>
        </p:txBody>
      </p:sp>
      <p:sp>
        <p:nvSpPr>
          <p:cNvPr id="4" name="Text 2"/>
          <p:cNvSpPr/>
          <p:nvPr/>
        </p:nvSpPr>
        <p:spPr>
          <a:xfrm>
            <a:off x="779383" y="2377321"/>
            <a:ext cx="194786" cy="243483"/>
          </a:xfrm>
          <a:prstGeom prst="rect">
            <a:avLst/>
          </a:prstGeom>
          <a:noFill/>
          <a:ln/>
        </p:spPr>
        <p:txBody>
          <a:bodyPr wrap="none" lIns="0" tIns="0" rIns="0" bIns="0" rtlCol="0" anchor="t"/>
          <a:lstStyle/>
          <a:p>
            <a:pPr marL="0" indent="0" algn="l">
              <a:lnSpc>
                <a:spcPts val="2450"/>
              </a:lnSpc>
              <a:buNone/>
            </a:pPr>
            <a:r>
              <a:rPr lang="en-US" sz="1500" dirty="0">
                <a:solidFill>
                  <a:srgbClr val="666666"/>
                </a:solidFill>
                <a:latin typeface="Outfit Light" pitchFamily="34" charset="0"/>
                <a:ea typeface="Outfit Light" pitchFamily="34" charset="-122"/>
                <a:cs typeface="Outfit Light" pitchFamily="34" charset="-120"/>
              </a:rPr>
              <a:t>01</a:t>
            </a:r>
            <a:endParaRPr lang="en-US" sz="1500" dirty="0"/>
          </a:p>
        </p:txBody>
      </p:sp>
      <p:sp>
        <p:nvSpPr>
          <p:cNvPr id="5" name="Shape 3"/>
          <p:cNvSpPr/>
          <p:nvPr/>
        </p:nvSpPr>
        <p:spPr>
          <a:xfrm>
            <a:off x="779383" y="2685574"/>
            <a:ext cx="6438424" cy="22860"/>
          </a:xfrm>
          <a:prstGeom prst="rect">
            <a:avLst/>
          </a:prstGeom>
          <a:solidFill>
            <a:srgbClr val="A2B9F9"/>
          </a:solidFill>
          <a:ln/>
        </p:spPr>
      </p:sp>
      <p:sp>
        <p:nvSpPr>
          <p:cNvPr id="6" name="Text 4"/>
          <p:cNvSpPr/>
          <p:nvPr/>
        </p:nvSpPr>
        <p:spPr>
          <a:xfrm>
            <a:off x="779383" y="2828687"/>
            <a:ext cx="2991207" cy="304443"/>
          </a:xfrm>
          <a:prstGeom prst="rect">
            <a:avLst/>
          </a:prstGeom>
          <a:noFill/>
          <a:ln/>
        </p:spPr>
        <p:txBody>
          <a:bodyPr wrap="none" lIns="0" tIns="0" rIns="0" bIns="0" rtlCol="0" anchor="t"/>
          <a:lstStyle/>
          <a:p>
            <a:pPr marL="0" indent="0" algn="l">
              <a:lnSpc>
                <a:spcPts val="2350"/>
              </a:lnSpc>
              <a:buNone/>
            </a:pPr>
            <a:r>
              <a:rPr lang="en-US" sz="1900" dirty="0">
                <a:solidFill>
                  <a:srgbClr val="666666"/>
                </a:solidFill>
                <a:latin typeface="Outfit Medium" pitchFamily="34" charset="0"/>
                <a:ea typeface="Outfit Medium" pitchFamily="34" charset="-122"/>
                <a:cs typeface="Outfit Medium" pitchFamily="34" charset="-120"/>
              </a:rPr>
              <a:t>Data Loading &amp; Exploration</a:t>
            </a:r>
            <a:endParaRPr lang="en-US" sz="1900" dirty="0"/>
          </a:p>
        </p:txBody>
      </p:sp>
      <p:sp>
        <p:nvSpPr>
          <p:cNvPr id="7" name="Text 5"/>
          <p:cNvSpPr/>
          <p:nvPr/>
        </p:nvSpPr>
        <p:spPr>
          <a:xfrm>
            <a:off x="779383" y="3250049"/>
            <a:ext cx="6438424" cy="638889"/>
          </a:xfrm>
          <a:prstGeom prst="rect">
            <a:avLst/>
          </a:prstGeom>
          <a:noFill/>
          <a:ln/>
        </p:spPr>
        <p:txBody>
          <a:bodyPr wrap="square" lIns="0" tIns="0" rIns="0" bIns="0" rtlCol="0" anchor="t"/>
          <a:lstStyle/>
          <a:p>
            <a:pPr marL="0" indent="0" algn="l">
              <a:lnSpc>
                <a:spcPts val="2450"/>
              </a:lnSpc>
              <a:buNone/>
            </a:pPr>
            <a:r>
              <a:rPr lang="en-US" sz="1500" dirty="0">
                <a:solidFill>
                  <a:srgbClr val="666666"/>
                </a:solidFill>
                <a:latin typeface="IBM Plex Sans" pitchFamily="34" charset="0"/>
                <a:ea typeface="IBM Plex Sans" pitchFamily="34" charset="-122"/>
                <a:cs typeface="IBM Plex Sans" pitchFamily="34" charset="-120"/>
              </a:rPr>
              <a:t>Imported dataset with pandas, checked structure with </a:t>
            </a:r>
            <a:r>
              <a:rPr lang="en-US" sz="1500" dirty="0">
                <a:solidFill>
                  <a:srgbClr val="666666"/>
                </a:solidFill>
                <a:highlight>
                  <a:srgbClr val="F2F2F2"/>
                </a:highlight>
                <a:latin typeface="Consolas" pitchFamily="34" charset="0"/>
                <a:ea typeface="Consolas" pitchFamily="34" charset="-122"/>
                <a:cs typeface="Consolas" pitchFamily="34" charset="-120"/>
              </a:rPr>
              <a:t>df.info()</a:t>
            </a:r>
            <a:r>
              <a:rPr lang="en-US" sz="1500" dirty="0">
                <a:solidFill>
                  <a:srgbClr val="666666"/>
                </a:solidFill>
                <a:latin typeface="IBM Plex Sans" pitchFamily="34" charset="0"/>
                <a:ea typeface="IBM Plex Sans" pitchFamily="34" charset="-122"/>
                <a:cs typeface="IBM Plex Sans" pitchFamily="34" charset="-120"/>
              </a:rPr>
              <a:t> and summary statistics with </a:t>
            </a:r>
            <a:r>
              <a:rPr lang="en-US" sz="1500" dirty="0">
                <a:solidFill>
                  <a:srgbClr val="666666"/>
                </a:solidFill>
                <a:highlight>
                  <a:srgbClr val="F2F2F2"/>
                </a:highlight>
                <a:latin typeface="Consolas" pitchFamily="34" charset="0"/>
                <a:ea typeface="Consolas" pitchFamily="34" charset="-122"/>
                <a:cs typeface="Consolas" pitchFamily="34" charset="-120"/>
              </a:rPr>
              <a:t>.describe()</a:t>
            </a:r>
            <a:r>
              <a:rPr lang="en-US" sz="1500" dirty="0">
                <a:solidFill>
                  <a:srgbClr val="666666"/>
                </a:solidFill>
                <a:latin typeface="IBM Plex Sans" pitchFamily="34" charset="0"/>
                <a:ea typeface="IBM Plex Sans" pitchFamily="34" charset="-122"/>
                <a:cs typeface="IBM Plex Sans" pitchFamily="34" charset="-120"/>
              </a:rPr>
              <a:t>.</a:t>
            </a:r>
            <a:endParaRPr lang="en-US" sz="1500" dirty="0"/>
          </a:p>
        </p:txBody>
      </p:sp>
      <p:sp>
        <p:nvSpPr>
          <p:cNvPr id="8" name="Text 6"/>
          <p:cNvSpPr/>
          <p:nvPr/>
        </p:nvSpPr>
        <p:spPr>
          <a:xfrm>
            <a:off x="7412593" y="2377321"/>
            <a:ext cx="194786" cy="243483"/>
          </a:xfrm>
          <a:prstGeom prst="rect">
            <a:avLst/>
          </a:prstGeom>
          <a:noFill/>
          <a:ln/>
        </p:spPr>
        <p:txBody>
          <a:bodyPr wrap="none" lIns="0" tIns="0" rIns="0" bIns="0" rtlCol="0" anchor="t"/>
          <a:lstStyle/>
          <a:p>
            <a:pPr marL="0" indent="0" algn="l">
              <a:lnSpc>
                <a:spcPts val="2450"/>
              </a:lnSpc>
              <a:buNone/>
            </a:pPr>
            <a:r>
              <a:rPr lang="en-US" sz="1500" dirty="0">
                <a:solidFill>
                  <a:srgbClr val="666666"/>
                </a:solidFill>
                <a:latin typeface="Outfit Light" pitchFamily="34" charset="0"/>
                <a:ea typeface="Outfit Light" pitchFamily="34" charset="-122"/>
                <a:cs typeface="Outfit Light" pitchFamily="34" charset="-120"/>
              </a:rPr>
              <a:t>02</a:t>
            </a:r>
            <a:endParaRPr lang="en-US" sz="1500" dirty="0"/>
          </a:p>
        </p:txBody>
      </p:sp>
      <p:sp>
        <p:nvSpPr>
          <p:cNvPr id="9" name="Shape 7"/>
          <p:cNvSpPr/>
          <p:nvPr/>
        </p:nvSpPr>
        <p:spPr>
          <a:xfrm>
            <a:off x="7412593" y="2685574"/>
            <a:ext cx="6438424" cy="22860"/>
          </a:xfrm>
          <a:prstGeom prst="rect">
            <a:avLst/>
          </a:prstGeom>
          <a:solidFill>
            <a:srgbClr val="A2B9F9"/>
          </a:solidFill>
          <a:ln/>
        </p:spPr>
      </p:sp>
      <p:sp>
        <p:nvSpPr>
          <p:cNvPr id="10" name="Text 8"/>
          <p:cNvSpPr/>
          <p:nvPr/>
        </p:nvSpPr>
        <p:spPr>
          <a:xfrm>
            <a:off x="7412593" y="2828687"/>
            <a:ext cx="2435781" cy="304443"/>
          </a:xfrm>
          <a:prstGeom prst="rect">
            <a:avLst/>
          </a:prstGeom>
          <a:noFill/>
          <a:ln/>
        </p:spPr>
        <p:txBody>
          <a:bodyPr wrap="none" lIns="0" tIns="0" rIns="0" bIns="0" rtlCol="0" anchor="t"/>
          <a:lstStyle/>
          <a:p>
            <a:pPr marL="0" indent="0" algn="l">
              <a:lnSpc>
                <a:spcPts val="2350"/>
              </a:lnSpc>
              <a:buNone/>
            </a:pPr>
            <a:r>
              <a:rPr lang="en-US" sz="1900" dirty="0">
                <a:solidFill>
                  <a:srgbClr val="666666"/>
                </a:solidFill>
                <a:latin typeface="Outfit Medium" pitchFamily="34" charset="0"/>
                <a:ea typeface="Outfit Medium" pitchFamily="34" charset="-122"/>
                <a:cs typeface="Outfit Medium" pitchFamily="34" charset="-120"/>
              </a:rPr>
              <a:t>Missing Data Handling</a:t>
            </a:r>
            <a:endParaRPr lang="en-US" sz="1900" dirty="0"/>
          </a:p>
        </p:txBody>
      </p:sp>
      <p:sp>
        <p:nvSpPr>
          <p:cNvPr id="11" name="Text 9"/>
          <p:cNvSpPr/>
          <p:nvPr/>
        </p:nvSpPr>
        <p:spPr>
          <a:xfrm>
            <a:off x="7412593" y="3250049"/>
            <a:ext cx="6438424" cy="623649"/>
          </a:xfrm>
          <a:prstGeom prst="rect">
            <a:avLst/>
          </a:prstGeom>
          <a:noFill/>
          <a:ln/>
        </p:spPr>
        <p:txBody>
          <a:bodyPr wrap="square" lIns="0" tIns="0" rIns="0" bIns="0" rtlCol="0" anchor="t"/>
          <a:lstStyle/>
          <a:p>
            <a:pPr marL="0" indent="0" algn="l">
              <a:lnSpc>
                <a:spcPts val="2450"/>
              </a:lnSpc>
              <a:buNone/>
            </a:pPr>
            <a:r>
              <a:rPr lang="en-US" sz="1500" dirty="0">
                <a:solidFill>
                  <a:srgbClr val="666666"/>
                </a:solidFill>
                <a:latin typeface="IBM Plex Sans" pitchFamily="34" charset="0"/>
                <a:ea typeface="IBM Plex Sans" pitchFamily="34" charset="-122"/>
                <a:cs typeface="IBM Plex Sans" pitchFamily="34" charset="-120"/>
              </a:rPr>
              <a:t>Imputed missing 'Review Rating' values using the median rating per product category.</a:t>
            </a:r>
            <a:endParaRPr lang="en-US" sz="1500" dirty="0"/>
          </a:p>
        </p:txBody>
      </p:sp>
      <p:sp>
        <p:nvSpPr>
          <p:cNvPr id="12" name="Text 10"/>
          <p:cNvSpPr/>
          <p:nvPr/>
        </p:nvSpPr>
        <p:spPr>
          <a:xfrm>
            <a:off x="779383" y="4229814"/>
            <a:ext cx="194786" cy="243483"/>
          </a:xfrm>
          <a:prstGeom prst="rect">
            <a:avLst/>
          </a:prstGeom>
          <a:noFill/>
          <a:ln/>
        </p:spPr>
        <p:txBody>
          <a:bodyPr wrap="none" lIns="0" tIns="0" rIns="0" bIns="0" rtlCol="0" anchor="t"/>
          <a:lstStyle/>
          <a:p>
            <a:pPr marL="0" indent="0" algn="l">
              <a:lnSpc>
                <a:spcPts val="2450"/>
              </a:lnSpc>
              <a:buNone/>
            </a:pPr>
            <a:r>
              <a:rPr lang="en-US" sz="1500" dirty="0">
                <a:solidFill>
                  <a:srgbClr val="666666"/>
                </a:solidFill>
                <a:latin typeface="Outfit Light" pitchFamily="34" charset="0"/>
                <a:ea typeface="Outfit Light" pitchFamily="34" charset="-122"/>
                <a:cs typeface="Outfit Light" pitchFamily="34" charset="-120"/>
              </a:rPr>
              <a:t>03</a:t>
            </a:r>
            <a:endParaRPr lang="en-US" sz="1500" dirty="0"/>
          </a:p>
        </p:txBody>
      </p:sp>
      <p:sp>
        <p:nvSpPr>
          <p:cNvPr id="13" name="Shape 11"/>
          <p:cNvSpPr/>
          <p:nvPr/>
        </p:nvSpPr>
        <p:spPr>
          <a:xfrm>
            <a:off x="779383" y="4538067"/>
            <a:ext cx="6438424" cy="22860"/>
          </a:xfrm>
          <a:prstGeom prst="rect">
            <a:avLst/>
          </a:prstGeom>
          <a:solidFill>
            <a:srgbClr val="A2B9F9"/>
          </a:solidFill>
          <a:ln/>
        </p:spPr>
      </p:sp>
      <p:sp>
        <p:nvSpPr>
          <p:cNvPr id="14" name="Text 12"/>
          <p:cNvSpPr/>
          <p:nvPr/>
        </p:nvSpPr>
        <p:spPr>
          <a:xfrm>
            <a:off x="779383" y="4681180"/>
            <a:ext cx="2619970" cy="304443"/>
          </a:xfrm>
          <a:prstGeom prst="rect">
            <a:avLst/>
          </a:prstGeom>
          <a:noFill/>
          <a:ln/>
        </p:spPr>
        <p:txBody>
          <a:bodyPr wrap="none" lIns="0" tIns="0" rIns="0" bIns="0" rtlCol="0" anchor="t"/>
          <a:lstStyle/>
          <a:p>
            <a:pPr marL="0" indent="0" algn="l">
              <a:lnSpc>
                <a:spcPts val="2350"/>
              </a:lnSpc>
              <a:buNone/>
            </a:pPr>
            <a:r>
              <a:rPr lang="en-US" sz="1900" dirty="0">
                <a:solidFill>
                  <a:srgbClr val="666666"/>
                </a:solidFill>
                <a:latin typeface="Outfit Medium" pitchFamily="34" charset="0"/>
                <a:ea typeface="Outfit Medium" pitchFamily="34" charset="-122"/>
                <a:cs typeface="Outfit Medium" pitchFamily="34" charset="-120"/>
              </a:rPr>
              <a:t>Column Standardization</a:t>
            </a:r>
            <a:endParaRPr lang="en-US" sz="1900" dirty="0"/>
          </a:p>
        </p:txBody>
      </p:sp>
      <p:sp>
        <p:nvSpPr>
          <p:cNvPr id="15" name="Text 13"/>
          <p:cNvSpPr/>
          <p:nvPr/>
        </p:nvSpPr>
        <p:spPr>
          <a:xfrm>
            <a:off x="779383" y="5102543"/>
            <a:ext cx="6438424" cy="623649"/>
          </a:xfrm>
          <a:prstGeom prst="rect">
            <a:avLst/>
          </a:prstGeom>
          <a:noFill/>
          <a:ln/>
        </p:spPr>
        <p:txBody>
          <a:bodyPr wrap="square" lIns="0" tIns="0" rIns="0" bIns="0" rtlCol="0" anchor="t"/>
          <a:lstStyle/>
          <a:p>
            <a:pPr marL="0" indent="0" algn="l">
              <a:lnSpc>
                <a:spcPts val="2450"/>
              </a:lnSpc>
              <a:buNone/>
            </a:pPr>
            <a:r>
              <a:rPr lang="en-US" sz="1500" dirty="0">
                <a:solidFill>
                  <a:srgbClr val="666666"/>
                </a:solidFill>
                <a:latin typeface="IBM Plex Sans" pitchFamily="34" charset="0"/>
                <a:ea typeface="IBM Plex Sans" pitchFamily="34" charset="-122"/>
                <a:cs typeface="IBM Plex Sans" pitchFamily="34" charset="-120"/>
              </a:rPr>
              <a:t>Renamed columns to snake case for improved readability and documentation.</a:t>
            </a:r>
            <a:endParaRPr lang="en-US" sz="1500" dirty="0"/>
          </a:p>
        </p:txBody>
      </p:sp>
      <p:sp>
        <p:nvSpPr>
          <p:cNvPr id="16" name="Text 14"/>
          <p:cNvSpPr/>
          <p:nvPr/>
        </p:nvSpPr>
        <p:spPr>
          <a:xfrm>
            <a:off x="7412593" y="4229814"/>
            <a:ext cx="194786" cy="243483"/>
          </a:xfrm>
          <a:prstGeom prst="rect">
            <a:avLst/>
          </a:prstGeom>
          <a:noFill/>
          <a:ln/>
        </p:spPr>
        <p:txBody>
          <a:bodyPr wrap="none" lIns="0" tIns="0" rIns="0" bIns="0" rtlCol="0" anchor="t"/>
          <a:lstStyle/>
          <a:p>
            <a:pPr marL="0" indent="0" algn="l">
              <a:lnSpc>
                <a:spcPts val="2450"/>
              </a:lnSpc>
              <a:buNone/>
            </a:pPr>
            <a:r>
              <a:rPr lang="en-US" sz="1500" dirty="0">
                <a:solidFill>
                  <a:srgbClr val="666666"/>
                </a:solidFill>
                <a:latin typeface="Outfit Light" pitchFamily="34" charset="0"/>
                <a:ea typeface="Outfit Light" pitchFamily="34" charset="-122"/>
                <a:cs typeface="Outfit Light" pitchFamily="34" charset="-120"/>
              </a:rPr>
              <a:t>04</a:t>
            </a:r>
            <a:endParaRPr lang="en-US" sz="1500" dirty="0"/>
          </a:p>
        </p:txBody>
      </p:sp>
      <p:sp>
        <p:nvSpPr>
          <p:cNvPr id="17" name="Shape 15"/>
          <p:cNvSpPr/>
          <p:nvPr/>
        </p:nvSpPr>
        <p:spPr>
          <a:xfrm>
            <a:off x="7412593" y="4538067"/>
            <a:ext cx="6438424" cy="22860"/>
          </a:xfrm>
          <a:prstGeom prst="rect">
            <a:avLst/>
          </a:prstGeom>
          <a:solidFill>
            <a:srgbClr val="A2B9F9"/>
          </a:solidFill>
          <a:ln/>
        </p:spPr>
      </p:sp>
      <p:sp>
        <p:nvSpPr>
          <p:cNvPr id="18" name="Text 16"/>
          <p:cNvSpPr/>
          <p:nvPr/>
        </p:nvSpPr>
        <p:spPr>
          <a:xfrm>
            <a:off x="7412593" y="4681180"/>
            <a:ext cx="2435781" cy="304443"/>
          </a:xfrm>
          <a:prstGeom prst="rect">
            <a:avLst/>
          </a:prstGeom>
          <a:noFill/>
          <a:ln/>
        </p:spPr>
        <p:txBody>
          <a:bodyPr wrap="none" lIns="0" tIns="0" rIns="0" bIns="0" rtlCol="0" anchor="t"/>
          <a:lstStyle/>
          <a:p>
            <a:pPr marL="0" indent="0" algn="l">
              <a:lnSpc>
                <a:spcPts val="2350"/>
              </a:lnSpc>
              <a:buNone/>
            </a:pPr>
            <a:r>
              <a:rPr lang="en-US" sz="1900" dirty="0">
                <a:solidFill>
                  <a:srgbClr val="666666"/>
                </a:solidFill>
                <a:latin typeface="Outfit Medium" pitchFamily="34" charset="0"/>
                <a:ea typeface="Outfit Medium" pitchFamily="34" charset="-122"/>
                <a:cs typeface="Outfit Medium" pitchFamily="34" charset="-120"/>
              </a:rPr>
              <a:t>Feature Engineering</a:t>
            </a:r>
            <a:endParaRPr lang="en-US" sz="1900" dirty="0"/>
          </a:p>
        </p:txBody>
      </p:sp>
      <p:sp>
        <p:nvSpPr>
          <p:cNvPr id="19" name="Text 17"/>
          <p:cNvSpPr/>
          <p:nvPr/>
        </p:nvSpPr>
        <p:spPr>
          <a:xfrm>
            <a:off x="7412593" y="5102543"/>
            <a:ext cx="6438424" cy="623649"/>
          </a:xfrm>
          <a:prstGeom prst="rect">
            <a:avLst/>
          </a:prstGeom>
          <a:noFill/>
          <a:ln/>
        </p:spPr>
        <p:txBody>
          <a:bodyPr wrap="square" lIns="0" tIns="0" rIns="0" bIns="0" rtlCol="0" anchor="t"/>
          <a:lstStyle/>
          <a:p>
            <a:pPr marL="0" indent="0" algn="l">
              <a:lnSpc>
                <a:spcPts val="2450"/>
              </a:lnSpc>
              <a:buNone/>
            </a:pPr>
            <a:r>
              <a:rPr lang="en-US" sz="1500" dirty="0">
                <a:solidFill>
                  <a:srgbClr val="666666"/>
                </a:solidFill>
                <a:latin typeface="IBM Plex Sans" pitchFamily="34" charset="0"/>
                <a:ea typeface="IBM Plex Sans" pitchFamily="34" charset="-122"/>
                <a:cs typeface="IBM Plex Sans" pitchFamily="34" charset="-120"/>
              </a:rPr>
              <a:t>Created 'age_group' and 'purchase_frequency_days' columns for richer analysis.</a:t>
            </a:r>
            <a:endParaRPr lang="en-US" sz="1500" dirty="0"/>
          </a:p>
        </p:txBody>
      </p:sp>
      <p:sp>
        <p:nvSpPr>
          <p:cNvPr id="20" name="Text 18"/>
          <p:cNvSpPr/>
          <p:nvPr/>
        </p:nvSpPr>
        <p:spPr>
          <a:xfrm>
            <a:off x="779383" y="6067068"/>
            <a:ext cx="194786" cy="243483"/>
          </a:xfrm>
          <a:prstGeom prst="rect">
            <a:avLst/>
          </a:prstGeom>
          <a:noFill/>
          <a:ln/>
        </p:spPr>
        <p:txBody>
          <a:bodyPr wrap="none" lIns="0" tIns="0" rIns="0" bIns="0" rtlCol="0" anchor="t"/>
          <a:lstStyle/>
          <a:p>
            <a:pPr marL="0" indent="0" algn="l">
              <a:lnSpc>
                <a:spcPts val="2450"/>
              </a:lnSpc>
              <a:buNone/>
            </a:pPr>
            <a:r>
              <a:rPr lang="en-US" sz="1500" dirty="0">
                <a:solidFill>
                  <a:srgbClr val="666666"/>
                </a:solidFill>
                <a:latin typeface="Outfit Light" pitchFamily="34" charset="0"/>
                <a:ea typeface="Outfit Light" pitchFamily="34" charset="-122"/>
                <a:cs typeface="Outfit Light" pitchFamily="34" charset="-120"/>
              </a:rPr>
              <a:t>05</a:t>
            </a:r>
            <a:endParaRPr lang="en-US" sz="1500" dirty="0"/>
          </a:p>
        </p:txBody>
      </p:sp>
      <p:sp>
        <p:nvSpPr>
          <p:cNvPr id="21" name="Shape 19"/>
          <p:cNvSpPr/>
          <p:nvPr/>
        </p:nvSpPr>
        <p:spPr>
          <a:xfrm>
            <a:off x="779383" y="6375321"/>
            <a:ext cx="6438424" cy="22860"/>
          </a:xfrm>
          <a:prstGeom prst="rect">
            <a:avLst/>
          </a:prstGeom>
          <a:solidFill>
            <a:srgbClr val="A2B9F9"/>
          </a:solidFill>
          <a:ln/>
        </p:spPr>
      </p:sp>
      <p:sp>
        <p:nvSpPr>
          <p:cNvPr id="22" name="Text 20"/>
          <p:cNvSpPr/>
          <p:nvPr/>
        </p:nvSpPr>
        <p:spPr>
          <a:xfrm>
            <a:off x="779383" y="6518434"/>
            <a:ext cx="2620208" cy="304443"/>
          </a:xfrm>
          <a:prstGeom prst="rect">
            <a:avLst/>
          </a:prstGeom>
          <a:noFill/>
          <a:ln/>
        </p:spPr>
        <p:txBody>
          <a:bodyPr wrap="none" lIns="0" tIns="0" rIns="0" bIns="0" rtlCol="0" anchor="t"/>
          <a:lstStyle/>
          <a:p>
            <a:pPr marL="0" indent="0" algn="l">
              <a:lnSpc>
                <a:spcPts val="2350"/>
              </a:lnSpc>
              <a:buNone/>
            </a:pPr>
            <a:r>
              <a:rPr lang="en-US" sz="1900" dirty="0">
                <a:solidFill>
                  <a:srgbClr val="666666"/>
                </a:solidFill>
                <a:latin typeface="Outfit Medium" pitchFamily="34" charset="0"/>
                <a:ea typeface="Outfit Medium" pitchFamily="34" charset="-122"/>
                <a:cs typeface="Outfit Medium" pitchFamily="34" charset="-120"/>
              </a:rPr>
              <a:t>Data Consistency Check</a:t>
            </a:r>
            <a:endParaRPr lang="en-US" sz="1900" dirty="0"/>
          </a:p>
        </p:txBody>
      </p:sp>
      <p:sp>
        <p:nvSpPr>
          <p:cNvPr id="23" name="Text 21"/>
          <p:cNvSpPr/>
          <p:nvPr/>
        </p:nvSpPr>
        <p:spPr>
          <a:xfrm>
            <a:off x="779383" y="6939796"/>
            <a:ext cx="6438424" cy="311825"/>
          </a:xfrm>
          <a:prstGeom prst="rect">
            <a:avLst/>
          </a:prstGeom>
          <a:noFill/>
          <a:ln/>
        </p:spPr>
        <p:txBody>
          <a:bodyPr wrap="none" lIns="0" tIns="0" rIns="0" bIns="0" rtlCol="0" anchor="t"/>
          <a:lstStyle/>
          <a:p>
            <a:pPr marL="0" indent="0" algn="l">
              <a:lnSpc>
                <a:spcPts val="2450"/>
              </a:lnSpc>
              <a:buNone/>
            </a:pPr>
            <a:r>
              <a:rPr lang="en-US" sz="1500" dirty="0">
                <a:solidFill>
                  <a:srgbClr val="666666"/>
                </a:solidFill>
                <a:latin typeface="IBM Plex Sans" pitchFamily="34" charset="0"/>
                <a:ea typeface="IBM Plex Sans" pitchFamily="34" charset="-122"/>
                <a:cs typeface="IBM Plex Sans" pitchFamily="34" charset="-120"/>
              </a:rPr>
              <a:t>Verified and dropped redundant 'promo_code_used' column.</a:t>
            </a:r>
            <a:endParaRPr lang="en-US" sz="1500" dirty="0"/>
          </a:p>
        </p:txBody>
      </p:sp>
      <p:sp>
        <p:nvSpPr>
          <p:cNvPr id="24" name="Text 22"/>
          <p:cNvSpPr/>
          <p:nvPr/>
        </p:nvSpPr>
        <p:spPr>
          <a:xfrm>
            <a:off x="7412593" y="6067068"/>
            <a:ext cx="194786" cy="243483"/>
          </a:xfrm>
          <a:prstGeom prst="rect">
            <a:avLst/>
          </a:prstGeom>
          <a:noFill/>
          <a:ln/>
        </p:spPr>
        <p:txBody>
          <a:bodyPr wrap="none" lIns="0" tIns="0" rIns="0" bIns="0" rtlCol="0" anchor="t"/>
          <a:lstStyle/>
          <a:p>
            <a:pPr marL="0" indent="0" algn="l">
              <a:lnSpc>
                <a:spcPts val="2450"/>
              </a:lnSpc>
              <a:buNone/>
            </a:pPr>
            <a:r>
              <a:rPr lang="en-US" sz="1500" dirty="0">
                <a:solidFill>
                  <a:srgbClr val="666666"/>
                </a:solidFill>
                <a:latin typeface="Outfit Light" pitchFamily="34" charset="0"/>
                <a:ea typeface="Outfit Light" pitchFamily="34" charset="-122"/>
                <a:cs typeface="Outfit Light" pitchFamily="34" charset="-120"/>
              </a:rPr>
              <a:t>06</a:t>
            </a:r>
            <a:endParaRPr lang="en-US" sz="1500" dirty="0"/>
          </a:p>
        </p:txBody>
      </p:sp>
      <p:sp>
        <p:nvSpPr>
          <p:cNvPr id="25" name="Shape 23"/>
          <p:cNvSpPr/>
          <p:nvPr/>
        </p:nvSpPr>
        <p:spPr>
          <a:xfrm>
            <a:off x="7412593" y="6375321"/>
            <a:ext cx="6438424" cy="22860"/>
          </a:xfrm>
          <a:prstGeom prst="rect">
            <a:avLst/>
          </a:prstGeom>
          <a:solidFill>
            <a:srgbClr val="A2B9F9"/>
          </a:solidFill>
          <a:ln/>
        </p:spPr>
      </p:sp>
      <p:sp>
        <p:nvSpPr>
          <p:cNvPr id="26" name="Text 24"/>
          <p:cNvSpPr/>
          <p:nvPr/>
        </p:nvSpPr>
        <p:spPr>
          <a:xfrm>
            <a:off x="7412593" y="6518434"/>
            <a:ext cx="2435781" cy="304443"/>
          </a:xfrm>
          <a:prstGeom prst="rect">
            <a:avLst/>
          </a:prstGeom>
          <a:noFill/>
          <a:ln/>
        </p:spPr>
        <p:txBody>
          <a:bodyPr wrap="none" lIns="0" tIns="0" rIns="0" bIns="0" rtlCol="0" anchor="t"/>
          <a:lstStyle/>
          <a:p>
            <a:pPr marL="0" indent="0" algn="l">
              <a:lnSpc>
                <a:spcPts val="2350"/>
              </a:lnSpc>
              <a:buNone/>
            </a:pPr>
            <a:r>
              <a:rPr lang="en-US" sz="1900" dirty="0">
                <a:solidFill>
                  <a:srgbClr val="666666"/>
                </a:solidFill>
                <a:latin typeface="Outfit Medium" pitchFamily="34" charset="0"/>
                <a:ea typeface="Outfit Medium" pitchFamily="34" charset="-122"/>
                <a:cs typeface="Outfit Medium" pitchFamily="34" charset="-120"/>
              </a:rPr>
              <a:t>Database Integration</a:t>
            </a:r>
            <a:endParaRPr lang="en-US" sz="1900" dirty="0"/>
          </a:p>
        </p:txBody>
      </p:sp>
      <p:sp>
        <p:nvSpPr>
          <p:cNvPr id="27" name="Text 25"/>
          <p:cNvSpPr/>
          <p:nvPr/>
        </p:nvSpPr>
        <p:spPr>
          <a:xfrm>
            <a:off x="7412593" y="6939796"/>
            <a:ext cx="6438424" cy="623649"/>
          </a:xfrm>
          <a:prstGeom prst="rect">
            <a:avLst/>
          </a:prstGeom>
          <a:noFill/>
          <a:ln/>
        </p:spPr>
        <p:txBody>
          <a:bodyPr wrap="square" lIns="0" tIns="0" rIns="0" bIns="0" rtlCol="0" anchor="t"/>
          <a:lstStyle/>
          <a:p>
            <a:pPr marL="0" indent="0" algn="l">
              <a:lnSpc>
                <a:spcPts val="2450"/>
              </a:lnSpc>
              <a:buNone/>
            </a:pPr>
            <a:r>
              <a:rPr lang="en-US" sz="1500" dirty="0">
                <a:solidFill>
                  <a:srgbClr val="666666"/>
                </a:solidFill>
                <a:latin typeface="IBM Plex Sans" pitchFamily="34" charset="0"/>
                <a:ea typeface="IBM Plex Sans" pitchFamily="34" charset="-122"/>
                <a:cs typeface="IBM Plex Sans" pitchFamily="34" charset="-120"/>
              </a:rPr>
              <a:t>Loaded the cleaned DataFrame into SQL SERVER DATABASE for subsequent SQL analysis.</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157407"/>
            <a:ext cx="10458569" cy="620078"/>
          </a:xfrm>
          <a:prstGeom prst="rect">
            <a:avLst/>
          </a:prstGeom>
          <a:noFill/>
          <a:ln/>
        </p:spPr>
        <p:txBody>
          <a:bodyPr wrap="none" lIns="0" tIns="0" rIns="0" bIns="0" rtlCol="0" anchor="t"/>
          <a:lstStyle/>
          <a:p>
            <a:pPr marL="0" indent="0" algn="l">
              <a:lnSpc>
                <a:spcPts val="4850"/>
              </a:lnSpc>
              <a:buNone/>
            </a:pPr>
            <a:r>
              <a:rPr lang="en-US" sz="3900" dirty="0">
                <a:solidFill>
                  <a:srgbClr val="3F6FF3"/>
                </a:solidFill>
                <a:latin typeface="Outfit Medium" pitchFamily="34" charset="0"/>
                <a:ea typeface="Outfit Medium" pitchFamily="34" charset="-122"/>
                <a:cs typeface="Outfit Medium" pitchFamily="34" charset="-120"/>
              </a:rPr>
              <a:t>Data Analysis with SQL: Key Business Questions</a:t>
            </a:r>
            <a:endParaRPr lang="en-US" sz="3900" dirty="0"/>
          </a:p>
        </p:txBody>
      </p:sp>
      <p:sp>
        <p:nvSpPr>
          <p:cNvPr id="3" name="Text 1"/>
          <p:cNvSpPr/>
          <p:nvPr/>
        </p:nvSpPr>
        <p:spPr>
          <a:xfrm>
            <a:off x="793790" y="2174319"/>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Structured analysis in SQL Server was performed to answer critical business questions, providing actionable insights into customer behavior.</a:t>
            </a:r>
            <a:endParaRPr lang="en-US" sz="1550" dirty="0"/>
          </a:p>
        </p:txBody>
      </p:sp>
      <p:sp>
        <p:nvSpPr>
          <p:cNvPr id="4" name="Shape 2"/>
          <p:cNvSpPr/>
          <p:nvPr/>
        </p:nvSpPr>
        <p:spPr>
          <a:xfrm>
            <a:off x="793790" y="3012758"/>
            <a:ext cx="4215289" cy="1781651"/>
          </a:xfrm>
          <a:prstGeom prst="roundRect">
            <a:avLst>
              <a:gd name="adj" fmla="val 6159"/>
            </a:avLst>
          </a:prstGeom>
          <a:solidFill>
            <a:srgbClr val="FFFFFF">
              <a:alpha val="95000"/>
            </a:srgbClr>
          </a:solidFill>
          <a:ln/>
          <a:effectLst>
            <a:outerShdw dist="17780" dir="2700000" algn="bl" rotWithShape="0">
              <a:srgbClr val="B5C1E2">
                <a:alpha val="100000"/>
              </a:srgbClr>
            </a:outerShdw>
          </a:effectLst>
        </p:spPr>
      </p:sp>
      <p:sp>
        <p:nvSpPr>
          <p:cNvPr id="5" name="Shape 3"/>
          <p:cNvSpPr/>
          <p:nvPr/>
        </p:nvSpPr>
        <p:spPr>
          <a:xfrm>
            <a:off x="793790" y="2989898"/>
            <a:ext cx="4215289" cy="91440"/>
          </a:xfrm>
          <a:prstGeom prst="roundRect">
            <a:avLst>
              <a:gd name="adj" fmla="val 195349"/>
            </a:avLst>
          </a:prstGeom>
          <a:solidFill>
            <a:srgbClr val="A2B9F9"/>
          </a:solidFill>
          <a:ln/>
        </p:spPr>
      </p:sp>
      <p:sp>
        <p:nvSpPr>
          <p:cNvPr id="6" name="Shape 4"/>
          <p:cNvSpPr/>
          <p:nvPr/>
        </p:nvSpPr>
        <p:spPr>
          <a:xfrm>
            <a:off x="2603778" y="2715101"/>
            <a:ext cx="595313" cy="595313"/>
          </a:xfrm>
          <a:prstGeom prst="roundRect">
            <a:avLst>
              <a:gd name="adj" fmla="val 153600"/>
            </a:avLst>
          </a:prstGeom>
          <a:solidFill>
            <a:srgbClr val="A2B9F9"/>
          </a:solidFill>
          <a:ln/>
        </p:spPr>
      </p:sp>
      <p:sp>
        <p:nvSpPr>
          <p:cNvPr id="7" name="Text 5"/>
          <p:cNvSpPr/>
          <p:nvPr/>
        </p:nvSpPr>
        <p:spPr>
          <a:xfrm>
            <a:off x="2782372" y="2863929"/>
            <a:ext cx="238125" cy="297656"/>
          </a:xfrm>
          <a:prstGeom prst="rect">
            <a:avLst/>
          </a:prstGeom>
          <a:noFill/>
          <a:ln/>
        </p:spPr>
        <p:txBody>
          <a:bodyPr wrap="none" lIns="0" tIns="0" rIns="0" bIns="0" rtlCol="0" anchor="t"/>
          <a:lstStyle/>
          <a:p>
            <a:pPr marL="0" indent="0" algn="l">
              <a:lnSpc>
                <a:spcPts val="3000"/>
              </a:lnSpc>
              <a:buNone/>
            </a:pPr>
            <a:r>
              <a:rPr lang="en-US" sz="1850" dirty="0">
                <a:solidFill>
                  <a:srgbClr val="000000"/>
                </a:solidFill>
                <a:latin typeface="Outfit Medium" pitchFamily="34" charset="0"/>
                <a:ea typeface="Outfit Medium" pitchFamily="34" charset="-122"/>
                <a:cs typeface="Outfit Medium" pitchFamily="34" charset="-120"/>
              </a:rPr>
              <a:t>1</a:t>
            </a:r>
            <a:endParaRPr lang="en-US" sz="1850" dirty="0"/>
          </a:p>
        </p:txBody>
      </p:sp>
      <p:sp>
        <p:nvSpPr>
          <p:cNvPr id="8" name="Text 6"/>
          <p:cNvSpPr/>
          <p:nvPr/>
        </p:nvSpPr>
        <p:spPr>
          <a:xfrm>
            <a:off x="1015008" y="3508891"/>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666666"/>
                </a:solidFill>
                <a:latin typeface="Outfit Medium" pitchFamily="34" charset="0"/>
                <a:ea typeface="Outfit Medium" pitchFamily="34" charset="-122"/>
                <a:cs typeface="Outfit Medium" pitchFamily="34" charset="-120"/>
              </a:rPr>
              <a:t>Revenue by Gender</a:t>
            </a:r>
            <a:endParaRPr lang="en-US" sz="1950" dirty="0"/>
          </a:p>
        </p:txBody>
      </p:sp>
      <p:sp>
        <p:nvSpPr>
          <p:cNvPr id="9" name="Text 7"/>
          <p:cNvSpPr/>
          <p:nvPr/>
        </p:nvSpPr>
        <p:spPr>
          <a:xfrm>
            <a:off x="1015008" y="3938111"/>
            <a:ext cx="3772853" cy="635079"/>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Compared total revenue generated by male vs. female customers.</a:t>
            </a:r>
            <a:endParaRPr lang="en-US" sz="1550" dirty="0"/>
          </a:p>
        </p:txBody>
      </p:sp>
      <p:sp>
        <p:nvSpPr>
          <p:cNvPr id="10" name="Shape 8"/>
          <p:cNvSpPr/>
          <p:nvPr/>
        </p:nvSpPr>
        <p:spPr>
          <a:xfrm>
            <a:off x="5207437" y="3012758"/>
            <a:ext cx="4215408" cy="1781651"/>
          </a:xfrm>
          <a:prstGeom prst="roundRect">
            <a:avLst>
              <a:gd name="adj" fmla="val 6159"/>
            </a:avLst>
          </a:prstGeom>
          <a:solidFill>
            <a:srgbClr val="FFFFFF">
              <a:alpha val="95000"/>
            </a:srgbClr>
          </a:solidFill>
          <a:ln/>
          <a:effectLst>
            <a:outerShdw dist="17780" dir="2700000" algn="bl" rotWithShape="0">
              <a:srgbClr val="B5C1E2">
                <a:alpha val="100000"/>
              </a:srgbClr>
            </a:outerShdw>
          </a:effectLst>
        </p:spPr>
      </p:sp>
      <p:sp>
        <p:nvSpPr>
          <p:cNvPr id="11" name="Shape 9"/>
          <p:cNvSpPr/>
          <p:nvPr/>
        </p:nvSpPr>
        <p:spPr>
          <a:xfrm>
            <a:off x="5207437" y="2989898"/>
            <a:ext cx="4215408" cy="91440"/>
          </a:xfrm>
          <a:prstGeom prst="roundRect">
            <a:avLst>
              <a:gd name="adj" fmla="val 195349"/>
            </a:avLst>
          </a:prstGeom>
          <a:solidFill>
            <a:srgbClr val="A2B9F9"/>
          </a:solidFill>
          <a:ln/>
        </p:spPr>
      </p:sp>
      <p:sp>
        <p:nvSpPr>
          <p:cNvPr id="12" name="Shape 10"/>
          <p:cNvSpPr/>
          <p:nvPr/>
        </p:nvSpPr>
        <p:spPr>
          <a:xfrm>
            <a:off x="7017425" y="2715101"/>
            <a:ext cx="595313" cy="595313"/>
          </a:xfrm>
          <a:prstGeom prst="roundRect">
            <a:avLst>
              <a:gd name="adj" fmla="val 153600"/>
            </a:avLst>
          </a:prstGeom>
          <a:solidFill>
            <a:srgbClr val="A2B9F9"/>
          </a:solidFill>
          <a:ln/>
        </p:spPr>
      </p:sp>
      <p:sp>
        <p:nvSpPr>
          <p:cNvPr id="13" name="Text 11"/>
          <p:cNvSpPr/>
          <p:nvPr/>
        </p:nvSpPr>
        <p:spPr>
          <a:xfrm>
            <a:off x="7196018" y="2863929"/>
            <a:ext cx="238125" cy="297656"/>
          </a:xfrm>
          <a:prstGeom prst="rect">
            <a:avLst/>
          </a:prstGeom>
          <a:noFill/>
          <a:ln/>
        </p:spPr>
        <p:txBody>
          <a:bodyPr wrap="none" lIns="0" tIns="0" rIns="0" bIns="0" rtlCol="0" anchor="t"/>
          <a:lstStyle/>
          <a:p>
            <a:pPr marL="0" indent="0" algn="l">
              <a:lnSpc>
                <a:spcPts val="3000"/>
              </a:lnSpc>
              <a:buNone/>
            </a:pPr>
            <a:r>
              <a:rPr lang="en-US" sz="1850" dirty="0">
                <a:solidFill>
                  <a:srgbClr val="000000"/>
                </a:solidFill>
                <a:latin typeface="Outfit Medium" pitchFamily="34" charset="0"/>
                <a:ea typeface="Outfit Medium" pitchFamily="34" charset="-122"/>
                <a:cs typeface="Outfit Medium" pitchFamily="34" charset="-120"/>
              </a:rPr>
              <a:t>2</a:t>
            </a:r>
            <a:endParaRPr lang="en-US" sz="1850" dirty="0"/>
          </a:p>
        </p:txBody>
      </p:sp>
      <p:sp>
        <p:nvSpPr>
          <p:cNvPr id="14" name="Text 12"/>
          <p:cNvSpPr/>
          <p:nvPr/>
        </p:nvSpPr>
        <p:spPr>
          <a:xfrm>
            <a:off x="5428655" y="3508891"/>
            <a:ext cx="3331488" cy="310158"/>
          </a:xfrm>
          <a:prstGeom prst="rect">
            <a:avLst/>
          </a:prstGeom>
          <a:noFill/>
          <a:ln/>
        </p:spPr>
        <p:txBody>
          <a:bodyPr wrap="none" lIns="0" tIns="0" rIns="0" bIns="0" rtlCol="0" anchor="t"/>
          <a:lstStyle/>
          <a:p>
            <a:pPr marL="0" indent="0" algn="l">
              <a:lnSpc>
                <a:spcPts val="2400"/>
              </a:lnSpc>
              <a:buNone/>
            </a:pPr>
            <a:r>
              <a:rPr lang="en-US" sz="1950" dirty="0">
                <a:solidFill>
                  <a:srgbClr val="666666"/>
                </a:solidFill>
                <a:latin typeface="Outfit Medium" pitchFamily="34" charset="0"/>
                <a:ea typeface="Outfit Medium" pitchFamily="34" charset="-122"/>
                <a:cs typeface="Outfit Medium" pitchFamily="34" charset="-120"/>
              </a:rPr>
              <a:t>High-Spending Discount Users</a:t>
            </a:r>
            <a:endParaRPr lang="en-US" sz="1950" dirty="0"/>
          </a:p>
        </p:txBody>
      </p:sp>
      <p:sp>
        <p:nvSpPr>
          <p:cNvPr id="15" name="Text 13"/>
          <p:cNvSpPr/>
          <p:nvPr/>
        </p:nvSpPr>
        <p:spPr>
          <a:xfrm>
            <a:off x="5428655" y="3938111"/>
            <a:ext cx="3772972" cy="635079"/>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Identified customers who used discounts but still spent above average.</a:t>
            </a:r>
            <a:endParaRPr lang="en-US" sz="1550" dirty="0"/>
          </a:p>
        </p:txBody>
      </p:sp>
      <p:sp>
        <p:nvSpPr>
          <p:cNvPr id="16" name="Shape 14"/>
          <p:cNvSpPr/>
          <p:nvPr/>
        </p:nvSpPr>
        <p:spPr>
          <a:xfrm>
            <a:off x="9621203" y="3012758"/>
            <a:ext cx="4215289" cy="1781651"/>
          </a:xfrm>
          <a:prstGeom prst="roundRect">
            <a:avLst>
              <a:gd name="adj" fmla="val 6159"/>
            </a:avLst>
          </a:prstGeom>
          <a:solidFill>
            <a:srgbClr val="FFFFFF">
              <a:alpha val="95000"/>
            </a:srgbClr>
          </a:solidFill>
          <a:ln/>
          <a:effectLst>
            <a:outerShdw dist="17780" dir="2700000" algn="bl" rotWithShape="0">
              <a:srgbClr val="B5C1E2">
                <a:alpha val="100000"/>
              </a:srgbClr>
            </a:outerShdw>
          </a:effectLst>
        </p:spPr>
      </p:sp>
      <p:sp>
        <p:nvSpPr>
          <p:cNvPr id="17" name="Shape 15"/>
          <p:cNvSpPr/>
          <p:nvPr/>
        </p:nvSpPr>
        <p:spPr>
          <a:xfrm>
            <a:off x="9621203" y="2989898"/>
            <a:ext cx="4215289" cy="91440"/>
          </a:xfrm>
          <a:prstGeom prst="roundRect">
            <a:avLst>
              <a:gd name="adj" fmla="val 195349"/>
            </a:avLst>
          </a:prstGeom>
          <a:solidFill>
            <a:srgbClr val="A2B9F9"/>
          </a:solidFill>
          <a:ln/>
        </p:spPr>
      </p:sp>
      <p:sp>
        <p:nvSpPr>
          <p:cNvPr id="18" name="Shape 16"/>
          <p:cNvSpPr/>
          <p:nvPr/>
        </p:nvSpPr>
        <p:spPr>
          <a:xfrm>
            <a:off x="11431191" y="2715101"/>
            <a:ext cx="595313" cy="595313"/>
          </a:xfrm>
          <a:prstGeom prst="roundRect">
            <a:avLst>
              <a:gd name="adj" fmla="val 153600"/>
            </a:avLst>
          </a:prstGeom>
          <a:solidFill>
            <a:srgbClr val="A2B9F9"/>
          </a:solidFill>
          <a:ln/>
        </p:spPr>
      </p:sp>
      <p:sp>
        <p:nvSpPr>
          <p:cNvPr id="19" name="Text 17"/>
          <p:cNvSpPr/>
          <p:nvPr/>
        </p:nvSpPr>
        <p:spPr>
          <a:xfrm>
            <a:off x="11609784" y="2863929"/>
            <a:ext cx="238125" cy="297656"/>
          </a:xfrm>
          <a:prstGeom prst="rect">
            <a:avLst/>
          </a:prstGeom>
          <a:noFill/>
          <a:ln/>
        </p:spPr>
        <p:txBody>
          <a:bodyPr wrap="none" lIns="0" tIns="0" rIns="0" bIns="0" rtlCol="0" anchor="t"/>
          <a:lstStyle/>
          <a:p>
            <a:pPr marL="0" indent="0" algn="l">
              <a:lnSpc>
                <a:spcPts val="3000"/>
              </a:lnSpc>
              <a:buNone/>
            </a:pPr>
            <a:r>
              <a:rPr lang="en-US" sz="1850" dirty="0">
                <a:solidFill>
                  <a:srgbClr val="000000"/>
                </a:solidFill>
                <a:latin typeface="Outfit Medium" pitchFamily="34" charset="0"/>
                <a:ea typeface="Outfit Medium" pitchFamily="34" charset="-122"/>
                <a:cs typeface="Outfit Medium" pitchFamily="34" charset="-120"/>
              </a:rPr>
              <a:t>3</a:t>
            </a:r>
            <a:endParaRPr lang="en-US" sz="1850" dirty="0"/>
          </a:p>
        </p:txBody>
      </p:sp>
      <p:sp>
        <p:nvSpPr>
          <p:cNvPr id="20" name="Text 18"/>
          <p:cNvSpPr/>
          <p:nvPr/>
        </p:nvSpPr>
        <p:spPr>
          <a:xfrm>
            <a:off x="9842421" y="3508891"/>
            <a:ext cx="2707481" cy="310158"/>
          </a:xfrm>
          <a:prstGeom prst="rect">
            <a:avLst/>
          </a:prstGeom>
          <a:noFill/>
          <a:ln/>
        </p:spPr>
        <p:txBody>
          <a:bodyPr wrap="none" lIns="0" tIns="0" rIns="0" bIns="0" rtlCol="0" anchor="t"/>
          <a:lstStyle/>
          <a:p>
            <a:pPr marL="0" indent="0" algn="l">
              <a:lnSpc>
                <a:spcPts val="2400"/>
              </a:lnSpc>
              <a:buNone/>
            </a:pPr>
            <a:r>
              <a:rPr lang="en-US" sz="1950" dirty="0">
                <a:solidFill>
                  <a:srgbClr val="666666"/>
                </a:solidFill>
                <a:latin typeface="Outfit Medium" pitchFamily="34" charset="0"/>
                <a:ea typeface="Outfit Medium" pitchFamily="34" charset="-122"/>
                <a:cs typeface="Outfit Medium" pitchFamily="34" charset="-120"/>
              </a:rPr>
              <a:t>Top 5 Products by Rating</a:t>
            </a:r>
            <a:endParaRPr lang="en-US" sz="1950" dirty="0"/>
          </a:p>
        </p:txBody>
      </p:sp>
      <p:sp>
        <p:nvSpPr>
          <p:cNvPr id="21" name="Text 19"/>
          <p:cNvSpPr/>
          <p:nvPr/>
        </p:nvSpPr>
        <p:spPr>
          <a:xfrm>
            <a:off x="9842421" y="3938111"/>
            <a:ext cx="3772853" cy="635079"/>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Found products with the highest average review ratings.</a:t>
            </a:r>
            <a:endParaRPr lang="en-US" sz="1550" dirty="0"/>
          </a:p>
        </p:txBody>
      </p:sp>
      <p:sp>
        <p:nvSpPr>
          <p:cNvPr id="22" name="Shape 20"/>
          <p:cNvSpPr/>
          <p:nvPr/>
        </p:nvSpPr>
        <p:spPr>
          <a:xfrm>
            <a:off x="793790" y="5290423"/>
            <a:ext cx="6422112" cy="1781651"/>
          </a:xfrm>
          <a:prstGeom prst="roundRect">
            <a:avLst>
              <a:gd name="adj" fmla="val 6159"/>
            </a:avLst>
          </a:prstGeom>
          <a:solidFill>
            <a:srgbClr val="FFFFFF">
              <a:alpha val="95000"/>
            </a:srgbClr>
          </a:solidFill>
          <a:ln/>
          <a:effectLst>
            <a:outerShdw dist="17780" dir="2700000" algn="bl" rotWithShape="0">
              <a:srgbClr val="B5C1E2">
                <a:alpha val="100000"/>
              </a:srgbClr>
            </a:outerShdw>
          </a:effectLst>
        </p:spPr>
      </p:sp>
      <p:sp>
        <p:nvSpPr>
          <p:cNvPr id="23" name="Shape 21"/>
          <p:cNvSpPr/>
          <p:nvPr/>
        </p:nvSpPr>
        <p:spPr>
          <a:xfrm>
            <a:off x="793790" y="5267563"/>
            <a:ext cx="6422112" cy="91440"/>
          </a:xfrm>
          <a:prstGeom prst="roundRect">
            <a:avLst>
              <a:gd name="adj" fmla="val 195349"/>
            </a:avLst>
          </a:prstGeom>
          <a:solidFill>
            <a:srgbClr val="A2B9F9"/>
          </a:solidFill>
          <a:ln/>
        </p:spPr>
      </p:sp>
      <p:sp>
        <p:nvSpPr>
          <p:cNvPr id="24" name="Shape 22"/>
          <p:cNvSpPr/>
          <p:nvPr/>
        </p:nvSpPr>
        <p:spPr>
          <a:xfrm>
            <a:off x="3707130" y="4992767"/>
            <a:ext cx="595313" cy="595313"/>
          </a:xfrm>
          <a:prstGeom prst="roundRect">
            <a:avLst>
              <a:gd name="adj" fmla="val 153600"/>
            </a:avLst>
          </a:prstGeom>
          <a:solidFill>
            <a:srgbClr val="A2B9F9"/>
          </a:solidFill>
          <a:ln/>
        </p:spPr>
      </p:sp>
      <p:sp>
        <p:nvSpPr>
          <p:cNvPr id="25" name="Text 23"/>
          <p:cNvSpPr/>
          <p:nvPr/>
        </p:nvSpPr>
        <p:spPr>
          <a:xfrm>
            <a:off x="3885724" y="5141595"/>
            <a:ext cx="238125" cy="297656"/>
          </a:xfrm>
          <a:prstGeom prst="rect">
            <a:avLst/>
          </a:prstGeom>
          <a:noFill/>
          <a:ln/>
        </p:spPr>
        <p:txBody>
          <a:bodyPr wrap="none" lIns="0" tIns="0" rIns="0" bIns="0" rtlCol="0" anchor="t"/>
          <a:lstStyle/>
          <a:p>
            <a:pPr marL="0" indent="0" algn="l">
              <a:lnSpc>
                <a:spcPts val="3000"/>
              </a:lnSpc>
              <a:buNone/>
            </a:pPr>
            <a:r>
              <a:rPr lang="en-US" sz="1850" dirty="0">
                <a:solidFill>
                  <a:srgbClr val="000000"/>
                </a:solidFill>
                <a:latin typeface="Outfit Medium" pitchFamily="34" charset="0"/>
                <a:ea typeface="Outfit Medium" pitchFamily="34" charset="-122"/>
                <a:cs typeface="Outfit Medium" pitchFamily="34" charset="-120"/>
              </a:rPr>
              <a:t>4</a:t>
            </a:r>
            <a:endParaRPr lang="en-US" sz="1850" dirty="0"/>
          </a:p>
        </p:txBody>
      </p:sp>
      <p:sp>
        <p:nvSpPr>
          <p:cNvPr id="26" name="Text 24"/>
          <p:cNvSpPr/>
          <p:nvPr/>
        </p:nvSpPr>
        <p:spPr>
          <a:xfrm>
            <a:off x="1015008" y="5786557"/>
            <a:ext cx="2928461" cy="310158"/>
          </a:xfrm>
          <a:prstGeom prst="rect">
            <a:avLst/>
          </a:prstGeom>
          <a:noFill/>
          <a:ln/>
        </p:spPr>
        <p:txBody>
          <a:bodyPr wrap="none" lIns="0" tIns="0" rIns="0" bIns="0" rtlCol="0" anchor="t"/>
          <a:lstStyle/>
          <a:p>
            <a:pPr marL="0" indent="0" algn="l">
              <a:lnSpc>
                <a:spcPts val="2400"/>
              </a:lnSpc>
              <a:buNone/>
            </a:pPr>
            <a:r>
              <a:rPr lang="en-US" sz="1950" dirty="0">
                <a:solidFill>
                  <a:srgbClr val="666666"/>
                </a:solidFill>
                <a:latin typeface="Outfit Medium" pitchFamily="34" charset="0"/>
                <a:ea typeface="Outfit Medium" pitchFamily="34" charset="-122"/>
                <a:cs typeface="Outfit Medium" pitchFamily="34" charset="-120"/>
              </a:rPr>
              <a:t>Shipping Type Comparison</a:t>
            </a:r>
            <a:endParaRPr lang="en-US" sz="1950" dirty="0"/>
          </a:p>
        </p:txBody>
      </p:sp>
      <p:sp>
        <p:nvSpPr>
          <p:cNvPr id="27" name="Text 25"/>
          <p:cNvSpPr/>
          <p:nvPr/>
        </p:nvSpPr>
        <p:spPr>
          <a:xfrm>
            <a:off x="1015008" y="6215777"/>
            <a:ext cx="5979676" cy="635079"/>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Compared average purchase amounts between Standard and Express shipping.</a:t>
            </a:r>
            <a:endParaRPr lang="en-US" sz="1550" dirty="0"/>
          </a:p>
        </p:txBody>
      </p:sp>
      <p:sp>
        <p:nvSpPr>
          <p:cNvPr id="28" name="Shape 26"/>
          <p:cNvSpPr/>
          <p:nvPr/>
        </p:nvSpPr>
        <p:spPr>
          <a:xfrm>
            <a:off x="7414260" y="5290423"/>
            <a:ext cx="6422231" cy="1781651"/>
          </a:xfrm>
          <a:prstGeom prst="roundRect">
            <a:avLst>
              <a:gd name="adj" fmla="val 6159"/>
            </a:avLst>
          </a:prstGeom>
          <a:solidFill>
            <a:srgbClr val="FFFFFF">
              <a:alpha val="95000"/>
            </a:srgbClr>
          </a:solidFill>
          <a:ln/>
          <a:effectLst>
            <a:outerShdw dist="17780" dir="2700000" algn="bl" rotWithShape="0">
              <a:srgbClr val="B5C1E2">
                <a:alpha val="100000"/>
              </a:srgbClr>
            </a:outerShdw>
          </a:effectLst>
        </p:spPr>
      </p:sp>
      <p:sp>
        <p:nvSpPr>
          <p:cNvPr id="29" name="Shape 27"/>
          <p:cNvSpPr/>
          <p:nvPr/>
        </p:nvSpPr>
        <p:spPr>
          <a:xfrm>
            <a:off x="7414260" y="5267563"/>
            <a:ext cx="6422231" cy="91440"/>
          </a:xfrm>
          <a:prstGeom prst="roundRect">
            <a:avLst>
              <a:gd name="adj" fmla="val 195349"/>
            </a:avLst>
          </a:prstGeom>
          <a:solidFill>
            <a:srgbClr val="A2B9F9"/>
          </a:solidFill>
          <a:ln/>
        </p:spPr>
      </p:sp>
      <p:sp>
        <p:nvSpPr>
          <p:cNvPr id="30" name="Shape 28"/>
          <p:cNvSpPr/>
          <p:nvPr/>
        </p:nvSpPr>
        <p:spPr>
          <a:xfrm>
            <a:off x="10327719" y="4992767"/>
            <a:ext cx="595313" cy="595313"/>
          </a:xfrm>
          <a:prstGeom prst="roundRect">
            <a:avLst>
              <a:gd name="adj" fmla="val 153600"/>
            </a:avLst>
          </a:prstGeom>
          <a:solidFill>
            <a:srgbClr val="A2B9F9"/>
          </a:solidFill>
          <a:ln/>
        </p:spPr>
      </p:sp>
      <p:sp>
        <p:nvSpPr>
          <p:cNvPr id="31" name="Text 29"/>
          <p:cNvSpPr/>
          <p:nvPr/>
        </p:nvSpPr>
        <p:spPr>
          <a:xfrm>
            <a:off x="10506313" y="5141595"/>
            <a:ext cx="238125" cy="297656"/>
          </a:xfrm>
          <a:prstGeom prst="rect">
            <a:avLst/>
          </a:prstGeom>
          <a:noFill/>
          <a:ln/>
        </p:spPr>
        <p:txBody>
          <a:bodyPr wrap="none" lIns="0" tIns="0" rIns="0" bIns="0" rtlCol="0" anchor="t"/>
          <a:lstStyle/>
          <a:p>
            <a:pPr marL="0" indent="0" algn="l">
              <a:lnSpc>
                <a:spcPts val="3000"/>
              </a:lnSpc>
              <a:buNone/>
            </a:pPr>
            <a:r>
              <a:rPr lang="en-US" sz="1850" dirty="0">
                <a:solidFill>
                  <a:srgbClr val="000000"/>
                </a:solidFill>
                <a:latin typeface="Outfit Medium" pitchFamily="34" charset="0"/>
                <a:ea typeface="Outfit Medium" pitchFamily="34" charset="-122"/>
                <a:cs typeface="Outfit Medium" pitchFamily="34" charset="-120"/>
              </a:rPr>
              <a:t>5</a:t>
            </a:r>
            <a:endParaRPr lang="en-US" sz="1850" dirty="0"/>
          </a:p>
        </p:txBody>
      </p:sp>
      <p:sp>
        <p:nvSpPr>
          <p:cNvPr id="32" name="Text 30"/>
          <p:cNvSpPr/>
          <p:nvPr/>
        </p:nvSpPr>
        <p:spPr>
          <a:xfrm>
            <a:off x="7635478" y="5786557"/>
            <a:ext cx="3518297" cy="310158"/>
          </a:xfrm>
          <a:prstGeom prst="rect">
            <a:avLst/>
          </a:prstGeom>
          <a:noFill/>
          <a:ln/>
        </p:spPr>
        <p:txBody>
          <a:bodyPr wrap="none" lIns="0" tIns="0" rIns="0" bIns="0" rtlCol="0" anchor="t"/>
          <a:lstStyle/>
          <a:p>
            <a:pPr marL="0" indent="0" algn="l">
              <a:lnSpc>
                <a:spcPts val="2400"/>
              </a:lnSpc>
              <a:buNone/>
            </a:pPr>
            <a:r>
              <a:rPr lang="en-US" sz="1950" dirty="0">
                <a:solidFill>
                  <a:srgbClr val="666666"/>
                </a:solidFill>
                <a:latin typeface="Outfit Medium" pitchFamily="34" charset="0"/>
                <a:ea typeface="Outfit Medium" pitchFamily="34" charset="-122"/>
                <a:cs typeface="Outfit Medium" pitchFamily="34" charset="-120"/>
              </a:rPr>
              <a:t>Subscribers vs. Non-Subscribers</a:t>
            </a:r>
            <a:endParaRPr lang="en-US" sz="1950" dirty="0"/>
          </a:p>
        </p:txBody>
      </p:sp>
      <p:sp>
        <p:nvSpPr>
          <p:cNvPr id="33" name="Text 31"/>
          <p:cNvSpPr/>
          <p:nvPr/>
        </p:nvSpPr>
        <p:spPr>
          <a:xfrm>
            <a:off x="7635478" y="6215777"/>
            <a:ext cx="5979795" cy="635079"/>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Compared average spend and total revenue across subscription statuses.</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73073" y="531495"/>
            <a:ext cx="7288887" cy="603885"/>
          </a:xfrm>
          <a:prstGeom prst="rect">
            <a:avLst/>
          </a:prstGeom>
          <a:noFill/>
          <a:ln/>
        </p:spPr>
        <p:txBody>
          <a:bodyPr wrap="none" lIns="0" tIns="0" rIns="0" bIns="0" rtlCol="0" anchor="t"/>
          <a:lstStyle/>
          <a:p>
            <a:pPr marL="0" indent="0" algn="l">
              <a:lnSpc>
                <a:spcPts val="4750"/>
              </a:lnSpc>
              <a:buNone/>
            </a:pPr>
            <a:r>
              <a:rPr lang="en-US" sz="3800" dirty="0">
                <a:solidFill>
                  <a:srgbClr val="3F6FF3"/>
                </a:solidFill>
                <a:latin typeface="Outfit Medium" pitchFamily="34" charset="0"/>
                <a:ea typeface="Outfit Medium" pitchFamily="34" charset="-122"/>
                <a:cs typeface="Outfit Medium" pitchFamily="34" charset="-120"/>
              </a:rPr>
              <a:t>SQL Insights: Revenue &amp; Discounts</a:t>
            </a:r>
            <a:endParaRPr lang="en-US" sz="3800" dirty="0"/>
          </a:p>
        </p:txBody>
      </p:sp>
      <p:sp>
        <p:nvSpPr>
          <p:cNvPr id="3" name="Text 1"/>
          <p:cNvSpPr/>
          <p:nvPr/>
        </p:nvSpPr>
        <p:spPr>
          <a:xfrm>
            <a:off x="773073" y="1618536"/>
            <a:ext cx="2899172" cy="362307"/>
          </a:xfrm>
          <a:prstGeom prst="rect">
            <a:avLst/>
          </a:prstGeom>
          <a:noFill/>
          <a:ln/>
        </p:spPr>
        <p:txBody>
          <a:bodyPr wrap="none" lIns="0" tIns="0" rIns="0" bIns="0" rtlCol="0" anchor="t"/>
          <a:lstStyle/>
          <a:p>
            <a:pPr marL="0" indent="0" algn="l">
              <a:lnSpc>
                <a:spcPts val="2850"/>
              </a:lnSpc>
              <a:buNone/>
            </a:pPr>
            <a:r>
              <a:rPr lang="en-US" sz="2250" dirty="0">
                <a:solidFill>
                  <a:srgbClr val="3F6FF3"/>
                </a:solidFill>
                <a:latin typeface="Outfit Medium" pitchFamily="34" charset="0"/>
                <a:ea typeface="Outfit Medium" pitchFamily="34" charset="-122"/>
                <a:cs typeface="Outfit Medium" pitchFamily="34" charset="-120"/>
              </a:rPr>
              <a:t>Revenue by Gender</a:t>
            </a:r>
            <a:endParaRPr lang="en-US" sz="2250" dirty="0"/>
          </a:p>
        </p:txBody>
      </p:sp>
      <p:pic>
        <p:nvPicPr>
          <p:cNvPr id="4" name="Image 0" descr="preencoded.png"/>
          <p:cNvPicPr>
            <a:picLocks noChangeAspect="1"/>
          </p:cNvPicPr>
          <p:nvPr/>
        </p:nvPicPr>
        <p:blipFill>
          <a:blip r:embed="rId3"/>
          <a:stretch>
            <a:fillRect/>
          </a:stretch>
        </p:blipFill>
        <p:spPr>
          <a:xfrm>
            <a:off x="773073" y="2198251"/>
            <a:ext cx="6306383" cy="2473047"/>
          </a:xfrm>
          <a:prstGeom prst="rect">
            <a:avLst/>
          </a:prstGeom>
        </p:spPr>
      </p:pic>
      <p:sp>
        <p:nvSpPr>
          <p:cNvPr id="5" name="Text 2"/>
          <p:cNvSpPr/>
          <p:nvPr/>
        </p:nvSpPr>
        <p:spPr>
          <a:xfrm>
            <a:off x="773073" y="4888706"/>
            <a:ext cx="6306383" cy="618173"/>
          </a:xfrm>
          <a:prstGeom prst="rect">
            <a:avLst/>
          </a:prstGeom>
          <a:noFill/>
          <a:ln/>
        </p:spPr>
        <p:txBody>
          <a:bodyPr wrap="square" lIns="0" tIns="0" rIns="0" bIns="0" rtlCol="0" anchor="t"/>
          <a:lstStyle/>
          <a:p>
            <a:pPr marL="0" indent="0" algn="l">
              <a:lnSpc>
                <a:spcPts val="2400"/>
              </a:lnSpc>
              <a:buNone/>
            </a:pPr>
            <a:r>
              <a:rPr lang="en-US" sz="1500" dirty="0">
                <a:solidFill>
                  <a:srgbClr val="666666"/>
                </a:solidFill>
                <a:latin typeface="IBM Plex Sans" pitchFamily="34" charset="0"/>
                <a:ea typeface="IBM Plex Sans" pitchFamily="34" charset="-122"/>
                <a:cs typeface="IBM Plex Sans" pitchFamily="34" charset="-120"/>
              </a:rPr>
              <a:t>Female customers generated slightly higher total revenue compared to male customers.</a:t>
            </a:r>
            <a:endParaRPr lang="en-US" sz="1500" dirty="0"/>
          </a:p>
        </p:txBody>
      </p:sp>
      <p:sp>
        <p:nvSpPr>
          <p:cNvPr id="6" name="Text 3"/>
          <p:cNvSpPr/>
          <p:nvPr/>
        </p:nvSpPr>
        <p:spPr>
          <a:xfrm>
            <a:off x="7558564" y="1618536"/>
            <a:ext cx="3892868" cy="362307"/>
          </a:xfrm>
          <a:prstGeom prst="rect">
            <a:avLst/>
          </a:prstGeom>
          <a:noFill/>
          <a:ln/>
        </p:spPr>
        <p:txBody>
          <a:bodyPr wrap="none" lIns="0" tIns="0" rIns="0" bIns="0" rtlCol="0" anchor="t"/>
          <a:lstStyle/>
          <a:p>
            <a:pPr marL="0" indent="0" algn="l">
              <a:lnSpc>
                <a:spcPts val="2850"/>
              </a:lnSpc>
              <a:buNone/>
            </a:pPr>
            <a:r>
              <a:rPr lang="en-US" sz="2250" dirty="0">
                <a:solidFill>
                  <a:srgbClr val="3F6FF3"/>
                </a:solidFill>
                <a:latin typeface="Outfit Medium" pitchFamily="34" charset="0"/>
                <a:ea typeface="Outfit Medium" pitchFamily="34" charset="-122"/>
                <a:cs typeface="Outfit Medium" pitchFamily="34" charset="-120"/>
              </a:rPr>
              <a:t>High-Spending Discount Users</a:t>
            </a:r>
            <a:endParaRPr lang="en-US" sz="2250" dirty="0"/>
          </a:p>
        </p:txBody>
      </p:sp>
      <p:pic>
        <p:nvPicPr>
          <p:cNvPr id="7" name="Image 1" descr="preencoded.png"/>
          <p:cNvPicPr>
            <a:picLocks noChangeAspect="1"/>
          </p:cNvPicPr>
          <p:nvPr/>
        </p:nvPicPr>
        <p:blipFill>
          <a:blip r:embed="rId4"/>
          <a:stretch>
            <a:fillRect/>
          </a:stretch>
        </p:blipFill>
        <p:spPr>
          <a:xfrm>
            <a:off x="7558564" y="2198251"/>
            <a:ext cx="6306383" cy="4314825"/>
          </a:xfrm>
          <a:prstGeom prst="rect">
            <a:avLst/>
          </a:prstGeom>
        </p:spPr>
      </p:pic>
      <p:sp>
        <p:nvSpPr>
          <p:cNvPr id="8" name="Text 4"/>
          <p:cNvSpPr/>
          <p:nvPr/>
        </p:nvSpPr>
        <p:spPr>
          <a:xfrm>
            <a:off x="7558564" y="6730484"/>
            <a:ext cx="6306383" cy="927259"/>
          </a:xfrm>
          <a:prstGeom prst="rect">
            <a:avLst/>
          </a:prstGeom>
          <a:noFill/>
          <a:ln/>
        </p:spPr>
        <p:txBody>
          <a:bodyPr wrap="square" lIns="0" tIns="0" rIns="0" bIns="0" rtlCol="0" anchor="t"/>
          <a:lstStyle/>
          <a:p>
            <a:pPr marL="0" indent="0" algn="l">
              <a:lnSpc>
                <a:spcPts val="2400"/>
              </a:lnSpc>
              <a:buNone/>
            </a:pPr>
            <a:r>
              <a:rPr lang="en-US" sz="1500" dirty="0">
                <a:solidFill>
                  <a:srgbClr val="666666"/>
                </a:solidFill>
                <a:latin typeface="IBM Plex Sans" pitchFamily="34" charset="0"/>
                <a:ea typeface="IBM Plex Sans" pitchFamily="34" charset="-122"/>
                <a:cs typeface="IBM Plex Sans" pitchFamily="34" charset="-120"/>
              </a:rPr>
              <a:t>Identified customers who utilize discounts but still contribute significantly above the average purchase amount, indicating effective discount targeting.</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143125"/>
          </a:xfrm>
          <a:prstGeom prst="rect">
            <a:avLst/>
          </a:prstGeom>
        </p:spPr>
      </p:pic>
      <p:sp>
        <p:nvSpPr>
          <p:cNvPr id="3" name="Text 0"/>
          <p:cNvSpPr/>
          <p:nvPr/>
        </p:nvSpPr>
        <p:spPr>
          <a:xfrm>
            <a:off x="685800" y="2614613"/>
            <a:ext cx="6679763" cy="535781"/>
          </a:xfrm>
          <a:prstGeom prst="rect">
            <a:avLst/>
          </a:prstGeom>
          <a:noFill/>
          <a:ln/>
        </p:spPr>
        <p:txBody>
          <a:bodyPr wrap="none" lIns="0" tIns="0" rIns="0" bIns="0" rtlCol="0" anchor="t"/>
          <a:lstStyle/>
          <a:p>
            <a:pPr marL="0" indent="0" algn="l">
              <a:lnSpc>
                <a:spcPts val="4200"/>
              </a:lnSpc>
              <a:buNone/>
            </a:pPr>
            <a:r>
              <a:rPr lang="en-US" sz="3350" dirty="0">
                <a:solidFill>
                  <a:srgbClr val="3F6FF3"/>
                </a:solidFill>
                <a:latin typeface="Outfit Medium" pitchFamily="34" charset="0"/>
                <a:ea typeface="Outfit Medium" pitchFamily="34" charset="-122"/>
                <a:cs typeface="Outfit Medium" pitchFamily="34" charset="-120"/>
              </a:rPr>
              <a:t>SQL Insights: Product Performance</a:t>
            </a:r>
            <a:endParaRPr lang="en-US" sz="3350" dirty="0"/>
          </a:p>
        </p:txBody>
      </p:sp>
      <p:sp>
        <p:nvSpPr>
          <p:cNvPr id="4" name="Text 1"/>
          <p:cNvSpPr/>
          <p:nvPr/>
        </p:nvSpPr>
        <p:spPr>
          <a:xfrm>
            <a:off x="685800" y="3579019"/>
            <a:ext cx="2807613" cy="321469"/>
          </a:xfrm>
          <a:prstGeom prst="rect">
            <a:avLst/>
          </a:prstGeom>
          <a:noFill/>
          <a:ln/>
        </p:spPr>
        <p:txBody>
          <a:bodyPr wrap="none" lIns="0" tIns="0" rIns="0" bIns="0" rtlCol="0" anchor="t"/>
          <a:lstStyle/>
          <a:p>
            <a:pPr marL="0" indent="0" algn="l">
              <a:lnSpc>
                <a:spcPts val="2500"/>
              </a:lnSpc>
              <a:buNone/>
            </a:pPr>
            <a:r>
              <a:rPr lang="en-US" sz="2000" dirty="0">
                <a:solidFill>
                  <a:srgbClr val="3F6FF3"/>
                </a:solidFill>
                <a:latin typeface="Outfit Medium" pitchFamily="34" charset="0"/>
                <a:ea typeface="Outfit Medium" pitchFamily="34" charset="-122"/>
                <a:cs typeface="Outfit Medium" pitchFamily="34" charset="-120"/>
              </a:rPr>
              <a:t>Top 5 Products by Rating</a:t>
            </a:r>
            <a:endParaRPr lang="en-US" sz="2000" dirty="0"/>
          </a:p>
        </p:txBody>
      </p:sp>
      <p:pic>
        <p:nvPicPr>
          <p:cNvPr id="5" name="Image 1" descr="preencoded.png"/>
          <p:cNvPicPr>
            <a:picLocks noChangeAspect="1"/>
          </p:cNvPicPr>
          <p:nvPr/>
        </p:nvPicPr>
        <p:blipFill>
          <a:blip r:embed="rId4"/>
          <a:stretch>
            <a:fillRect/>
          </a:stretch>
        </p:blipFill>
        <p:spPr>
          <a:xfrm>
            <a:off x="685800" y="4093369"/>
            <a:ext cx="6420326" cy="2845594"/>
          </a:xfrm>
          <a:prstGeom prst="rect">
            <a:avLst/>
          </a:prstGeom>
        </p:spPr>
      </p:pic>
      <p:sp>
        <p:nvSpPr>
          <p:cNvPr id="6" name="Text 2"/>
          <p:cNvSpPr/>
          <p:nvPr/>
        </p:nvSpPr>
        <p:spPr>
          <a:xfrm>
            <a:off x="685800" y="7131844"/>
            <a:ext cx="6420326" cy="548640"/>
          </a:xfrm>
          <a:prstGeom prst="rect">
            <a:avLst/>
          </a:prstGeom>
          <a:noFill/>
          <a:ln/>
        </p:spPr>
        <p:txBody>
          <a:bodyPr wrap="square" lIns="0" tIns="0" rIns="0" bIns="0" rtlCol="0" anchor="t"/>
          <a:lstStyle/>
          <a:p>
            <a:pPr marL="0" indent="0" algn="l">
              <a:lnSpc>
                <a:spcPts val="2150"/>
              </a:lnSpc>
              <a:buNone/>
            </a:pPr>
            <a:r>
              <a:rPr lang="en-US" sz="1350" dirty="0">
                <a:solidFill>
                  <a:srgbClr val="666666"/>
                </a:solidFill>
                <a:latin typeface="IBM Plex Sans" pitchFamily="34" charset="0"/>
                <a:ea typeface="IBM Plex Sans" pitchFamily="34" charset="-122"/>
                <a:cs typeface="IBM Plex Sans" pitchFamily="34" charset="-120"/>
              </a:rPr>
              <a:t>Highlighted products with the highest average review ratings, indicating strong customer satisfaction and potential for promotional focus.</a:t>
            </a:r>
            <a:endParaRPr lang="en-US" sz="1350" dirty="0"/>
          </a:p>
        </p:txBody>
      </p:sp>
      <p:sp>
        <p:nvSpPr>
          <p:cNvPr id="7" name="Text 3"/>
          <p:cNvSpPr/>
          <p:nvPr/>
        </p:nvSpPr>
        <p:spPr>
          <a:xfrm>
            <a:off x="7531894" y="3579019"/>
            <a:ext cx="3456265" cy="321469"/>
          </a:xfrm>
          <a:prstGeom prst="rect">
            <a:avLst/>
          </a:prstGeom>
          <a:noFill/>
          <a:ln/>
        </p:spPr>
        <p:txBody>
          <a:bodyPr wrap="none" lIns="0" tIns="0" rIns="0" bIns="0" rtlCol="0" anchor="t"/>
          <a:lstStyle/>
          <a:p>
            <a:pPr marL="0" indent="0" algn="l">
              <a:lnSpc>
                <a:spcPts val="2500"/>
              </a:lnSpc>
              <a:buNone/>
            </a:pPr>
            <a:r>
              <a:rPr lang="en-US" sz="2000" dirty="0">
                <a:solidFill>
                  <a:srgbClr val="3F6FF3"/>
                </a:solidFill>
                <a:latin typeface="Outfit Medium" pitchFamily="34" charset="0"/>
                <a:ea typeface="Outfit Medium" pitchFamily="34" charset="-122"/>
                <a:cs typeface="Outfit Medium" pitchFamily="34" charset="-120"/>
              </a:rPr>
              <a:t>Discount-Dependent Products</a:t>
            </a:r>
            <a:endParaRPr lang="en-US" sz="2000" dirty="0"/>
          </a:p>
        </p:txBody>
      </p:sp>
      <p:pic>
        <p:nvPicPr>
          <p:cNvPr id="8" name="Image 2" descr="preencoded.png"/>
          <p:cNvPicPr>
            <a:picLocks noChangeAspect="1"/>
          </p:cNvPicPr>
          <p:nvPr/>
        </p:nvPicPr>
        <p:blipFill>
          <a:blip r:embed="rId5"/>
          <a:stretch>
            <a:fillRect/>
          </a:stretch>
        </p:blipFill>
        <p:spPr>
          <a:xfrm>
            <a:off x="7531894" y="4093369"/>
            <a:ext cx="6420326" cy="2964061"/>
          </a:xfrm>
          <a:prstGeom prst="rect">
            <a:avLst/>
          </a:prstGeom>
        </p:spPr>
      </p:pic>
      <p:sp>
        <p:nvSpPr>
          <p:cNvPr id="9" name="Text 4"/>
          <p:cNvSpPr/>
          <p:nvPr/>
        </p:nvSpPr>
        <p:spPr>
          <a:xfrm>
            <a:off x="7531894" y="7250311"/>
            <a:ext cx="6420326" cy="548640"/>
          </a:xfrm>
          <a:prstGeom prst="rect">
            <a:avLst/>
          </a:prstGeom>
          <a:noFill/>
          <a:ln/>
        </p:spPr>
        <p:txBody>
          <a:bodyPr wrap="square" lIns="0" tIns="0" rIns="0" bIns="0" rtlCol="0" anchor="t"/>
          <a:lstStyle/>
          <a:p>
            <a:pPr marL="0" indent="0" algn="l">
              <a:lnSpc>
                <a:spcPts val="2150"/>
              </a:lnSpc>
              <a:buNone/>
            </a:pPr>
            <a:r>
              <a:rPr lang="en-US" sz="1350" dirty="0">
                <a:solidFill>
                  <a:srgbClr val="666666"/>
                </a:solidFill>
                <a:latin typeface="IBM Plex Sans" pitchFamily="34" charset="0"/>
                <a:ea typeface="IBM Plex Sans" pitchFamily="34" charset="-122"/>
                <a:cs typeface="IBM Plex Sans" pitchFamily="34" charset="-120"/>
              </a:rPr>
              <a:t>Identified products that are frequently purchased with discounts, suggesting they may be sensitive to pricing strategies.</a:t>
            </a:r>
            <a:endParaRPr lang="en-US" sz="1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76062"/>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3F6FF3"/>
                </a:solidFill>
                <a:latin typeface="Outfit Medium" pitchFamily="34" charset="0"/>
                <a:ea typeface="Outfit Medium" pitchFamily="34" charset="-122"/>
                <a:cs typeface="Outfit Medium" pitchFamily="34" charset="-120"/>
              </a:rPr>
              <a:t>SQL Insights: Shipping &amp; Subscriptions</a:t>
            </a:r>
            <a:endParaRPr lang="en-US" sz="3900" dirty="0"/>
          </a:p>
        </p:txBody>
      </p:sp>
      <p:sp>
        <p:nvSpPr>
          <p:cNvPr id="4" name="Text 1"/>
          <p:cNvSpPr/>
          <p:nvPr/>
        </p:nvSpPr>
        <p:spPr>
          <a:xfrm>
            <a:off x="6280190" y="2612231"/>
            <a:ext cx="3513296" cy="372070"/>
          </a:xfrm>
          <a:prstGeom prst="rect">
            <a:avLst/>
          </a:prstGeom>
          <a:noFill/>
          <a:ln/>
        </p:spPr>
        <p:txBody>
          <a:bodyPr wrap="none" lIns="0" tIns="0" rIns="0" bIns="0" rtlCol="0" anchor="t"/>
          <a:lstStyle/>
          <a:p>
            <a:pPr marL="0" indent="0" algn="l">
              <a:lnSpc>
                <a:spcPts val="2900"/>
              </a:lnSpc>
              <a:buNone/>
            </a:pPr>
            <a:r>
              <a:rPr lang="en-US" sz="2300" dirty="0">
                <a:solidFill>
                  <a:srgbClr val="3F6FF3"/>
                </a:solidFill>
                <a:latin typeface="Outfit Medium" pitchFamily="34" charset="0"/>
                <a:ea typeface="Outfit Medium" pitchFamily="34" charset="-122"/>
                <a:cs typeface="Outfit Medium" pitchFamily="34" charset="-120"/>
              </a:rPr>
              <a:t>Shipping Type Comparison</a:t>
            </a:r>
            <a:endParaRPr lang="en-US" sz="2300" dirty="0"/>
          </a:p>
        </p:txBody>
      </p:sp>
      <p:pic>
        <p:nvPicPr>
          <p:cNvPr id="5" name="Image 1" descr="preencoded.png"/>
          <p:cNvPicPr>
            <a:picLocks noChangeAspect="1"/>
          </p:cNvPicPr>
          <p:nvPr/>
        </p:nvPicPr>
        <p:blipFill>
          <a:blip r:embed="rId4"/>
          <a:stretch>
            <a:fillRect/>
          </a:stretch>
        </p:blipFill>
        <p:spPr>
          <a:xfrm>
            <a:off x="6280190" y="3207544"/>
            <a:ext cx="3536156" cy="2419469"/>
          </a:xfrm>
          <a:prstGeom prst="rect">
            <a:avLst/>
          </a:prstGeom>
        </p:spPr>
      </p:pic>
      <p:sp>
        <p:nvSpPr>
          <p:cNvPr id="6" name="Text 2"/>
          <p:cNvSpPr/>
          <p:nvPr/>
        </p:nvSpPr>
        <p:spPr>
          <a:xfrm>
            <a:off x="6280190" y="5850255"/>
            <a:ext cx="3536156" cy="1270159"/>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Customers using Express shipping tend to have higher average purchase amounts, suggesting a correlation between urgency and spending.</a:t>
            </a:r>
            <a:endParaRPr lang="en-US" sz="1550" dirty="0"/>
          </a:p>
        </p:txBody>
      </p:sp>
      <p:sp>
        <p:nvSpPr>
          <p:cNvPr id="7" name="Text 3"/>
          <p:cNvSpPr/>
          <p:nvPr/>
        </p:nvSpPr>
        <p:spPr>
          <a:xfrm>
            <a:off x="10308074" y="2612231"/>
            <a:ext cx="3536156" cy="744141"/>
          </a:xfrm>
          <a:prstGeom prst="rect">
            <a:avLst/>
          </a:prstGeom>
          <a:noFill/>
          <a:ln/>
        </p:spPr>
        <p:txBody>
          <a:bodyPr wrap="square" lIns="0" tIns="0" rIns="0" bIns="0" rtlCol="0" anchor="t"/>
          <a:lstStyle/>
          <a:p>
            <a:pPr marL="0" indent="0" algn="l">
              <a:lnSpc>
                <a:spcPts val="2900"/>
              </a:lnSpc>
              <a:buNone/>
            </a:pPr>
            <a:r>
              <a:rPr lang="en-US" sz="2300" dirty="0">
                <a:solidFill>
                  <a:srgbClr val="3F6FF3"/>
                </a:solidFill>
                <a:latin typeface="Outfit Medium" pitchFamily="34" charset="0"/>
                <a:ea typeface="Outfit Medium" pitchFamily="34" charset="-122"/>
                <a:cs typeface="Outfit Medium" pitchFamily="34" charset="-120"/>
              </a:rPr>
              <a:t>Subscribers vs. Non-Subscribers</a:t>
            </a:r>
            <a:endParaRPr lang="en-US" sz="2300" dirty="0"/>
          </a:p>
        </p:txBody>
      </p:sp>
      <p:pic>
        <p:nvPicPr>
          <p:cNvPr id="8" name="Image 2" descr="preencoded.png"/>
          <p:cNvPicPr>
            <a:picLocks noChangeAspect="1"/>
          </p:cNvPicPr>
          <p:nvPr/>
        </p:nvPicPr>
        <p:blipFill>
          <a:blip r:embed="rId5"/>
          <a:stretch>
            <a:fillRect/>
          </a:stretch>
        </p:blipFill>
        <p:spPr>
          <a:xfrm>
            <a:off x="10308074" y="3579614"/>
            <a:ext cx="3536156" cy="2419469"/>
          </a:xfrm>
          <a:prstGeom prst="rect">
            <a:avLst/>
          </a:prstGeom>
        </p:spPr>
      </p:pic>
      <p:sp>
        <p:nvSpPr>
          <p:cNvPr id="9" name="Text 4"/>
          <p:cNvSpPr/>
          <p:nvPr/>
        </p:nvSpPr>
        <p:spPr>
          <a:xfrm>
            <a:off x="10308074" y="6222325"/>
            <a:ext cx="3536156" cy="952619"/>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Subscribers show higher average spend and total revenue, emphasizing the importance of subscription programs.</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15200" y="0"/>
            <a:ext cx="7315200" cy="8232338"/>
          </a:xfrm>
          <a:prstGeom prst="rect">
            <a:avLst/>
          </a:prstGeom>
        </p:spPr>
      </p:pic>
      <p:pic>
        <p:nvPicPr>
          <p:cNvPr id="3" name="Image 1" descr="preencoded.png"/>
          <p:cNvPicPr>
            <a:picLocks noChangeAspect="1"/>
          </p:cNvPicPr>
          <p:nvPr/>
        </p:nvPicPr>
        <p:blipFill>
          <a:blip r:embed="rId4"/>
          <a:stretch>
            <a:fillRect/>
          </a:stretch>
        </p:blipFill>
        <p:spPr>
          <a:xfrm>
            <a:off x="7524631" y="2762726"/>
            <a:ext cx="6896219" cy="2706767"/>
          </a:xfrm>
          <a:prstGeom prst="rect">
            <a:avLst/>
          </a:prstGeom>
        </p:spPr>
      </p:pic>
      <p:sp>
        <p:nvSpPr>
          <p:cNvPr id="4" name="Text 0"/>
          <p:cNvSpPr/>
          <p:nvPr/>
        </p:nvSpPr>
        <p:spPr>
          <a:xfrm>
            <a:off x="670322" y="460772"/>
            <a:ext cx="5974556" cy="1047274"/>
          </a:xfrm>
          <a:prstGeom prst="rect">
            <a:avLst/>
          </a:prstGeom>
          <a:noFill/>
          <a:ln/>
        </p:spPr>
        <p:txBody>
          <a:bodyPr wrap="square" lIns="0" tIns="0" rIns="0" bIns="0" rtlCol="0" anchor="t"/>
          <a:lstStyle/>
          <a:p>
            <a:pPr marL="0" indent="0" algn="l">
              <a:lnSpc>
                <a:spcPts val="4100"/>
              </a:lnSpc>
              <a:buNone/>
            </a:pPr>
            <a:r>
              <a:rPr lang="en-US" sz="3250" dirty="0">
                <a:solidFill>
                  <a:srgbClr val="3F6FF3"/>
                </a:solidFill>
                <a:latin typeface="Outfit Medium" pitchFamily="34" charset="0"/>
                <a:ea typeface="Outfit Medium" pitchFamily="34" charset="-122"/>
                <a:cs typeface="Outfit Medium" pitchFamily="34" charset="-120"/>
              </a:rPr>
              <a:t>SQL Insights: Customer Segmentation</a:t>
            </a:r>
            <a:endParaRPr lang="en-US" sz="3250" dirty="0"/>
          </a:p>
        </p:txBody>
      </p:sp>
      <p:sp>
        <p:nvSpPr>
          <p:cNvPr id="5" name="Shape 1"/>
          <p:cNvSpPr/>
          <p:nvPr/>
        </p:nvSpPr>
        <p:spPr>
          <a:xfrm>
            <a:off x="670322" y="1759387"/>
            <a:ext cx="5974556" cy="1650802"/>
          </a:xfrm>
          <a:prstGeom prst="roundRect">
            <a:avLst>
              <a:gd name="adj" fmla="val 9137"/>
            </a:avLst>
          </a:prstGeom>
          <a:solidFill>
            <a:srgbClr val="CFDBFC"/>
          </a:solidFill>
          <a:ln w="7620">
            <a:solidFill>
              <a:srgbClr val="B5C1E2"/>
            </a:solidFill>
            <a:prstDash val="solid"/>
          </a:ln>
          <a:effectLst>
            <a:outerShdw dist="15240" dir="2700000" algn="bl" rotWithShape="0">
              <a:srgbClr val="B5C1E2">
                <a:alpha val="100000"/>
              </a:srgbClr>
            </a:outerShdw>
          </a:effectLst>
        </p:spPr>
      </p:sp>
      <p:sp>
        <p:nvSpPr>
          <p:cNvPr id="6" name="Shape 2"/>
          <p:cNvSpPr/>
          <p:nvPr/>
        </p:nvSpPr>
        <p:spPr>
          <a:xfrm>
            <a:off x="845463" y="1934528"/>
            <a:ext cx="502682" cy="502682"/>
          </a:xfrm>
          <a:prstGeom prst="roundRect">
            <a:avLst>
              <a:gd name="adj" fmla="val 18188608"/>
            </a:avLst>
          </a:prstGeom>
          <a:solidFill>
            <a:srgbClr val="A2B9F9"/>
          </a:solidFill>
          <a:ln/>
        </p:spPr>
      </p:sp>
      <p:pic>
        <p:nvPicPr>
          <p:cNvPr id="7"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3694" y="2072640"/>
            <a:ext cx="226219" cy="226219"/>
          </a:xfrm>
          <a:prstGeom prst="rect">
            <a:avLst/>
          </a:prstGeom>
        </p:spPr>
      </p:pic>
      <p:sp>
        <p:nvSpPr>
          <p:cNvPr id="8" name="Text 3"/>
          <p:cNvSpPr/>
          <p:nvPr/>
        </p:nvSpPr>
        <p:spPr>
          <a:xfrm>
            <a:off x="845463" y="2604730"/>
            <a:ext cx="2094786" cy="261699"/>
          </a:xfrm>
          <a:prstGeom prst="rect">
            <a:avLst/>
          </a:prstGeom>
          <a:noFill/>
          <a:ln/>
        </p:spPr>
        <p:txBody>
          <a:bodyPr wrap="none" lIns="0" tIns="0" rIns="0" bIns="0" rtlCol="0" anchor="t"/>
          <a:lstStyle/>
          <a:p>
            <a:pPr marL="0" indent="0" algn="l">
              <a:lnSpc>
                <a:spcPts val="2050"/>
              </a:lnSpc>
              <a:buNone/>
            </a:pPr>
            <a:r>
              <a:rPr lang="en-US" sz="1600" dirty="0">
                <a:solidFill>
                  <a:srgbClr val="000000"/>
                </a:solidFill>
                <a:latin typeface="Outfit Medium" pitchFamily="34" charset="0"/>
                <a:ea typeface="Outfit Medium" pitchFamily="34" charset="-122"/>
                <a:cs typeface="Outfit Medium" pitchFamily="34" charset="-120"/>
              </a:rPr>
              <a:t>New Customers</a:t>
            </a:r>
            <a:endParaRPr lang="en-US" sz="1600" dirty="0"/>
          </a:p>
        </p:txBody>
      </p:sp>
      <p:sp>
        <p:nvSpPr>
          <p:cNvPr id="9" name="Text 4"/>
          <p:cNvSpPr/>
          <p:nvPr/>
        </p:nvSpPr>
        <p:spPr>
          <a:xfrm>
            <a:off x="845463" y="2966918"/>
            <a:ext cx="5624274" cy="268129"/>
          </a:xfrm>
          <a:prstGeom prst="rect">
            <a:avLst/>
          </a:prstGeom>
          <a:noFill/>
          <a:ln/>
        </p:spPr>
        <p:txBody>
          <a:bodyPr wrap="none" lIns="0" tIns="0" rIns="0" bIns="0" rtlCol="0" anchor="t"/>
          <a:lstStyle/>
          <a:p>
            <a:pPr marL="0" indent="0" algn="l">
              <a:lnSpc>
                <a:spcPts val="2100"/>
              </a:lnSpc>
              <a:buNone/>
            </a:pPr>
            <a:r>
              <a:rPr lang="en-US" sz="1300" dirty="0">
                <a:solidFill>
                  <a:srgbClr val="000000"/>
                </a:solidFill>
                <a:latin typeface="IBM Plex Sans" pitchFamily="34" charset="0"/>
                <a:ea typeface="IBM Plex Sans" pitchFamily="34" charset="-122"/>
                <a:cs typeface="IBM Plex Sans" pitchFamily="34" charset="-120"/>
              </a:rPr>
              <a:t>First-time buyers, representing growth potential.</a:t>
            </a:r>
            <a:endParaRPr lang="en-US" sz="1300" dirty="0"/>
          </a:p>
        </p:txBody>
      </p:sp>
      <p:sp>
        <p:nvSpPr>
          <p:cNvPr id="10" name="Shape 5"/>
          <p:cNvSpPr/>
          <p:nvPr/>
        </p:nvSpPr>
        <p:spPr>
          <a:xfrm>
            <a:off x="670322" y="3577709"/>
            <a:ext cx="5974556" cy="1650802"/>
          </a:xfrm>
          <a:prstGeom prst="roundRect">
            <a:avLst>
              <a:gd name="adj" fmla="val 9137"/>
            </a:avLst>
          </a:prstGeom>
          <a:solidFill>
            <a:srgbClr val="CFDBFC"/>
          </a:solidFill>
          <a:ln w="7620">
            <a:solidFill>
              <a:srgbClr val="B5C1E2"/>
            </a:solidFill>
            <a:prstDash val="solid"/>
          </a:ln>
          <a:effectLst>
            <a:outerShdw dist="15240" dir="2700000" algn="bl" rotWithShape="0">
              <a:srgbClr val="B5C1E2">
                <a:alpha val="100000"/>
              </a:srgbClr>
            </a:outerShdw>
          </a:effectLst>
        </p:spPr>
      </p:sp>
      <p:sp>
        <p:nvSpPr>
          <p:cNvPr id="11" name="Shape 6"/>
          <p:cNvSpPr/>
          <p:nvPr/>
        </p:nvSpPr>
        <p:spPr>
          <a:xfrm>
            <a:off x="845463" y="3752850"/>
            <a:ext cx="502682" cy="502682"/>
          </a:xfrm>
          <a:prstGeom prst="roundRect">
            <a:avLst>
              <a:gd name="adj" fmla="val 18188608"/>
            </a:avLst>
          </a:prstGeom>
          <a:solidFill>
            <a:srgbClr val="A2B9F9"/>
          </a:solidFill>
          <a:ln/>
        </p:spPr>
      </p:sp>
      <p:pic>
        <p:nvPicPr>
          <p:cNvPr id="12" name="Image 3" descr="preencoded.png"/>
          <p:cNvPicPr>
            <a:picLocks noChangeAspect="1"/>
          </p:cNvPicPr>
          <p:nvPr/>
        </p:nvPicPr>
        <p:blipFill>
          <a:blip r:embed="rId7"/>
          <a:stretch>
            <a:fillRect/>
          </a:stretch>
        </p:blipFill>
        <p:spPr>
          <a:xfrm>
            <a:off x="983694" y="3890963"/>
            <a:ext cx="226219" cy="226219"/>
          </a:xfrm>
          <a:prstGeom prst="rect">
            <a:avLst/>
          </a:prstGeom>
        </p:spPr>
      </p:pic>
      <p:sp>
        <p:nvSpPr>
          <p:cNvPr id="13" name="Text 7"/>
          <p:cNvSpPr/>
          <p:nvPr/>
        </p:nvSpPr>
        <p:spPr>
          <a:xfrm>
            <a:off x="845463" y="4423053"/>
            <a:ext cx="2094786" cy="261699"/>
          </a:xfrm>
          <a:prstGeom prst="rect">
            <a:avLst/>
          </a:prstGeom>
          <a:noFill/>
          <a:ln/>
        </p:spPr>
        <p:txBody>
          <a:bodyPr wrap="none" lIns="0" tIns="0" rIns="0" bIns="0" rtlCol="0" anchor="t"/>
          <a:lstStyle/>
          <a:p>
            <a:pPr marL="0" indent="0" algn="l">
              <a:lnSpc>
                <a:spcPts val="2050"/>
              </a:lnSpc>
              <a:buNone/>
            </a:pPr>
            <a:r>
              <a:rPr lang="en-US" sz="1600" dirty="0">
                <a:solidFill>
                  <a:srgbClr val="000000"/>
                </a:solidFill>
                <a:latin typeface="Outfit Medium" pitchFamily="34" charset="0"/>
                <a:ea typeface="Outfit Medium" pitchFamily="34" charset="-122"/>
                <a:cs typeface="Outfit Medium" pitchFamily="34" charset="-120"/>
              </a:rPr>
              <a:t>Returning Customers</a:t>
            </a:r>
            <a:endParaRPr lang="en-US" sz="1600" dirty="0"/>
          </a:p>
        </p:txBody>
      </p:sp>
      <p:sp>
        <p:nvSpPr>
          <p:cNvPr id="14" name="Text 8"/>
          <p:cNvSpPr/>
          <p:nvPr/>
        </p:nvSpPr>
        <p:spPr>
          <a:xfrm>
            <a:off x="845463" y="4785241"/>
            <a:ext cx="5624274" cy="268129"/>
          </a:xfrm>
          <a:prstGeom prst="rect">
            <a:avLst/>
          </a:prstGeom>
          <a:noFill/>
          <a:ln/>
        </p:spPr>
        <p:txBody>
          <a:bodyPr wrap="none" lIns="0" tIns="0" rIns="0" bIns="0" rtlCol="0" anchor="t"/>
          <a:lstStyle/>
          <a:p>
            <a:pPr marL="0" indent="0" algn="l">
              <a:lnSpc>
                <a:spcPts val="2100"/>
              </a:lnSpc>
              <a:buNone/>
            </a:pPr>
            <a:r>
              <a:rPr lang="en-US" sz="1300" dirty="0">
                <a:solidFill>
                  <a:srgbClr val="000000"/>
                </a:solidFill>
                <a:latin typeface="IBM Plex Sans" pitchFamily="34" charset="0"/>
                <a:ea typeface="IBM Plex Sans" pitchFamily="34" charset="-122"/>
                <a:cs typeface="IBM Plex Sans" pitchFamily="34" charset="-120"/>
              </a:rPr>
              <a:t>Repeat buyers, indicating initial satisfaction.</a:t>
            </a:r>
            <a:endParaRPr lang="en-US" sz="1300" dirty="0"/>
          </a:p>
        </p:txBody>
      </p:sp>
      <p:sp>
        <p:nvSpPr>
          <p:cNvPr id="15" name="Shape 9"/>
          <p:cNvSpPr/>
          <p:nvPr/>
        </p:nvSpPr>
        <p:spPr>
          <a:xfrm>
            <a:off x="670322" y="5396032"/>
            <a:ext cx="5974556" cy="1650802"/>
          </a:xfrm>
          <a:prstGeom prst="roundRect">
            <a:avLst>
              <a:gd name="adj" fmla="val 9137"/>
            </a:avLst>
          </a:prstGeom>
          <a:solidFill>
            <a:srgbClr val="CFDBFC"/>
          </a:solidFill>
          <a:ln w="7620">
            <a:solidFill>
              <a:srgbClr val="B5C1E2"/>
            </a:solidFill>
            <a:prstDash val="solid"/>
          </a:ln>
          <a:effectLst>
            <a:outerShdw dist="15240" dir="2700000" algn="bl" rotWithShape="0">
              <a:srgbClr val="B5C1E2">
                <a:alpha val="100000"/>
              </a:srgbClr>
            </a:outerShdw>
          </a:effectLst>
        </p:spPr>
      </p:sp>
      <p:sp>
        <p:nvSpPr>
          <p:cNvPr id="16" name="Shape 10"/>
          <p:cNvSpPr/>
          <p:nvPr/>
        </p:nvSpPr>
        <p:spPr>
          <a:xfrm>
            <a:off x="845463" y="5571173"/>
            <a:ext cx="502682" cy="502682"/>
          </a:xfrm>
          <a:prstGeom prst="roundRect">
            <a:avLst>
              <a:gd name="adj" fmla="val 18188608"/>
            </a:avLst>
          </a:prstGeom>
          <a:solidFill>
            <a:srgbClr val="A2B9F9"/>
          </a:solidFill>
          <a:ln/>
        </p:spPr>
      </p:sp>
      <p:pic>
        <p:nvPicPr>
          <p:cNvPr id="17" name="Image 4"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3694" y="5709285"/>
            <a:ext cx="226219" cy="226219"/>
          </a:xfrm>
          <a:prstGeom prst="rect">
            <a:avLst/>
          </a:prstGeom>
        </p:spPr>
      </p:pic>
      <p:sp>
        <p:nvSpPr>
          <p:cNvPr id="18" name="Text 11"/>
          <p:cNvSpPr/>
          <p:nvPr/>
        </p:nvSpPr>
        <p:spPr>
          <a:xfrm>
            <a:off x="845463" y="6241375"/>
            <a:ext cx="2094786" cy="261699"/>
          </a:xfrm>
          <a:prstGeom prst="rect">
            <a:avLst/>
          </a:prstGeom>
          <a:noFill/>
          <a:ln/>
        </p:spPr>
        <p:txBody>
          <a:bodyPr wrap="none" lIns="0" tIns="0" rIns="0" bIns="0" rtlCol="0" anchor="t"/>
          <a:lstStyle/>
          <a:p>
            <a:pPr marL="0" indent="0" algn="l">
              <a:lnSpc>
                <a:spcPts val="2050"/>
              </a:lnSpc>
              <a:buNone/>
            </a:pPr>
            <a:r>
              <a:rPr lang="en-US" sz="1600" dirty="0">
                <a:solidFill>
                  <a:srgbClr val="000000"/>
                </a:solidFill>
                <a:latin typeface="Outfit Medium" pitchFamily="34" charset="0"/>
                <a:ea typeface="Outfit Medium" pitchFamily="34" charset="-122"/>
                <a:cs typeface="Outfit Medium" pitchFamily="34" charset="-120"/>
              </a:rPr>
              <a:t>Loyal Customers</a:t>
            </a:r>
            <a:endParaRPr lang="en-US" sz="1600" dirty="0"/>
          </a:p>
        </p:txBody>
      </p:sp>
      <p:sp>
        <p:nvSpPr>
          <p:cNvPr id="19" name="Text 12"/>
          <p:cNvSpPr/>
          <p:nvPr/>
        </p:nvSpPr>
        <p:spPr>
          <a:xfrm>
            <a:off x="845463" y="6603563"/>
            <a:ext cx="5624274" cy="268129"/>
          </a:xfrm>
          <a:prstGeom prst="rect">
            <a:avLst/>
          </a:prstGeom>
          <a:noFill/>
          <a:ln/>
        </p:spPr>
        <p:txBody>
          <a:bodyPr wrap="none" lIns="0" tIns="0" rIns="0" bIns="0" rtlCol="0" anchor="t"/>
          <a:lstStyle/>
          <a:p>
            <a:pPr marL="0" indent="0" algn="l">
              <a:lnSpc>
                <a:spcPts val="2100"/>
              </a:lnSpc>
              <a:buNone/>
            </a:pPr>
            <a:r>
              <a:rPr lang="en-US" sz="1300" dirty="0">
                <a:solidFill>
                  <a:srgbClr val="000000"/>
                </a:solidFill>
                <a:latin typeface="IBM Plex Sans" pitchFamily="34" charset="0"/>
                <a:ea typeface="IBM Plex Sans" pitchFamily="34" charset="-122"/>
                <a:cs typeface="IBM Plex Sans" pitchFamily="34" charset="-120"/>
              </a:rPr>
              <a:t>Frequent purchasers, forming the core customer base.</a:t>
            </a:r>
            <a:endParaRPr lang="en-US" sz="1300" dirty="0"/>
          </a:p>
        </p:txBody>
      </p:sp>
      <p:sp>
        <p:nvSpPr>
          <p:cNvPr id="20" name="Text 13"/>
          <p:cNvSpPr/>
          <p:nvPr/>
        </p:nvSpPr>
        <p:spPr>
          <a:xfrm>
            <a:off x="670322" y="7235309"/>
            <a:ext cx="5974556" cy="536258"/>
          </a:xfrm>
          <a:prstGeom prst="rect">
            <a:avLst/>
          </a:prstGeom>
          <a:noFill/>
          <a:ln/>
        </p:spPr>
        <p:txBody>
          <a:bodyPr wrap="square" lIns="0" tIns="0" rIns="0" bIns="0" rtlCol="0" anchor="t"/>
          <a:lstStyle/>
          <a:p>
            <a:pPr marL="0" indent="0" algn="l">
              <a:lnSpc>
                <a:spcPts val="2100"/>
              </a:lnSpc>
              <a:buNone/>
            </a:pPr>
            <a:r>
              <a:rPr lang="en-US" sz="1300" dirty="0">
                <a:solidFill>
                  <a:srgbClr val="666666"/>
                </a:solidFill>
                <a:latin typeface="IBM Plex Sans" pitchFamily="34" charset="0"/>
                <a:ea typeface="IBM Plex Sans" pitchFamily="34" charset="-122"/>
                <a:cs typeface="IBM Plex Sans" pitchFamily="34" charset="-120"/>
              </a:rPr>
              <a:t>Customers were classified into New, Returning, and Loyal segments based on their purchase history, allowing for targeted engagement strategies.</a:t>
            </a:r>
            <a:endParaRPr lang="en-US" sz="13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401008"/>
            <a:ext cx="7531894" cy="620078"/>
          </a:xfrm>
          <a:prstGeom prst="rect">
            <a:avLst/>
          </a:prstGeom>
          <a:noFill/>
          <a:ln/>
        </p:spPr>
        <p:txBody>
          <a:bodyPr wrap="none" lIns="0" tIns="0" rIns="0" bIns="0" rtlCol="0" anchor="t"/>
          <a:lstStyle/>
          <a:p>
            <a:pPr marL="0" indent="0" algn="l">
              <a:lnSpc>
                <a:spcPts val="4850"/>
              </a:lnSpc>
              <a:buNone/>
            </a:pPr>
            <a:r>
              <a:rPr lang="en-US" sz="3900" dirty="0">
                <a:solidFill>
                  <a:srgbClr val="3F6FF3"/>
                </a:solidFill>
                <a:latin typeface="Outfit Medium" pitchFamily="34" charset="0"/>
                <a:ea typeface="Outfit Medium" pitchFamily="34" charset="-122"/>
                <a:cs typeface="Outfit Medium" pitchFamily="34" charset="-120"/>
              </a:rPr>
              <a:t>SQL Insights: Age &amp; Repeat Buyers</a:t>
            </a:r>
            <a:endParaRPr lang="en-US" sz="3900" dirty="0"/>
          </a:p>
        </p:txBody>
      </p:sp>
      <p:sp>
        <p:nvSpPr>
          <p:cNvPr id="4" name="Text 1"/>
          <p:cNvSpPr/>
          <p:nvPr/>
        </p:nvSpPr>
        <p:spPr>
          <a:xfrm>
            <a:off x="6280190" y="2517100"/>
            <a:ext cx="2980730" cy="372070"/>
          </a:xfrm>
          <a:prstGeom prst="rect">
            <a:avLst/>
          </a:prstGeom>
          <a:noFill/>
          <a:ln/>
        </p:spPr>
        <p:txBody>
          <a:bodyPr wrap="none" lIns="0" tIns="0" rIns="0" bIns="0" rtlCol="0" anchor="t"/>
          <a:lstStyle/>
          <a:p>
            <a:pPr marL="0" indent="0" algn="l">
              <a:lnSpc>
                <a:spcPts val="2900"/>
              </a:lnSpc>
              <a:buNone/>
            </a:pPr>
            <a:r>
              <a:rPr lang="en-US" sz="2300" dirty="0">
                <a:solidFill>
                  <a:srgbClr val="3F6FF3"/>
                </a:solidFill>
                <a:latin typeface="Outfit Medium" pitchFamily="34" charset="0"/>
                <a:ea typeface="Outfit Medium" pitchFamily="34" charset="-122"/>
                <a:cs typeface="Outfit Medium" pitchFamily="34" charset="-120"/>
              </a:rPr>
              <a:t>Revenue by Age Group</a:t>
            </a:r>
            <a:endParaRPr lang="en-US" sz="2300" dirty="0"/>
          </a:p>
        </p:txBody>
      </p:sp>
      <p:pic>
        <p:nvPicPr>
          <p:cNvPr id="5" name="Image 1" descr="preencoded.png"/>
          <p:cNvPicPr>
            <a:picLocks noChangeAspect="1"/>
          </p:cNvPicPr>
          <p:nvPr/>
        </p:nvPicPr>
        <p:blipFill>
          <a:blip r:embed="rId4"/>
          <a:stretch>
            <a:fillRect/>
          </a:stretch>
        </p:blipFill>
        <p:spPr>
          <a:xfrm>
            <a:off x="6280190" y="3112413"/>
            <a:ext cx="3536156" cy="1847374"/>
          </a:xfrm>
          <a:prstGeom prst="rect">
            <a:avLst/>
          </a:prstGeom>
        </p:spPr>
      </p:pic>
      <p:sp>
        <p:nvSpPr>
          <p:cNvPr id="6" name="Text 2"/>
          <p:cNvSpPr/>
          <p:nvPr/>
        </p:nvSpPr>
        <p:spPr>
          <a:xfrm>
            <a:off x="6280190" y="5183029"/>
            <a:ext cx="3536156" cy="1270159"/>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Calculated total revenue contribution of each age group, identifying key demographic segments for marketing focus.</a:t>
            </a:r>
            <a:endParaRPr lang="en-US" sz="1550" dirty="0"/>
          </a:p>
        </p:txBody>
      </p:sp>
      <p:sp>
        <p:nvSpPr>
          <p:cNvPr id="7" name="Text 3"/>
          <p:cNvSpPr/>
          <p:nvPr/>
        </p:nvSpPr>
        <p:spPr>
          <a:xfrm>
            <a:off x="10308074" y="2517100"/>
            <a:ext cx="3536156" cy="744141"/>
          </a:xfrm>
          <a:prstGeom prst="rect">
            <a:avLst/>
          </a:prstGeom>
          <a:noFill/>
          <a:ln/>
        </p:spPr>
        <p:txBody>
          <a:bodyPr wrap="square" lIns="0" tIns="0" rIns="0" bIns="0" rtlCol="0" anchor="t"/>
          <a:lstStyle/>
          <a:p>
            <a:pPr marL="0" indent="0" algn="l">
              <a:lnSpc>
                <a:spcPts val="2900"/>
              </a:lnSpc>
              <a:buNone/>
            </a:pPr>
            <a:r>
              <a:rPr lang="en-US" sz="2300" dirty="0">
                <a:solidFill>
                  <a:srgbClr val="3F6FF3"/>
                </a:solidFill>
                <a:latin typeface="Outfit Medium" pitchFamily="34" charset="0"/>
                <a:ea typeface="Outfit Medium" pitchFamily="34" charset="-122"/>
                <a:cs typeface="Outfit Medium" pitchFamily="34" charset="-120"/>
              </a:rPr>
              <a:t>Repeat Buyers &amp; Subscriptions</a:t>
            </a:r>
            <a:endParaRPr lang="en-US" sz="2300" dirty="0"/>
          </a:p>
        </p:txBody>
      </p:sp>
      <p:pic>
        <p:nvPicPr>
          <p:cNvPr id="8" name="Image 2" descr="preencoded.png"/>
          <p:cNvPicPr>
            <a:picLocks noChangeAspect="1"/>
          </p:cNvPicPr>
          <p:nvPr/>
        </p:nvPicPr>
        <p:blipFill>
          <a:blip r:embed="rId5"/>
          <a:stretch>
            <a:fillRect/>
          </a:stretch>
        </p:blipFill>
        <p:spPr>
          <a:xfrm>
            <a:off x="10308074" y="3484483"/>
            <a:ext cx="3536156" cy="1354455"/>
          </a:xfrm>
          <a:prstGeom prst="rect">
            <a:avLst/>
          </a:prstGeom>
        </p:spPr>
      </p:pic>
      <p:sp>
        <p:nvSpPr>
          <p:cNvPr id="9" name="Text 4"/>
          <p:cNvSpPr/>
          <p:nvPr/>
        </p:nvSpPr>
        <p:spPr>
          <a:xfrm>
            <a:off x="10308074" y="5062180"/>
            <a:ext cx="3536156" cy="1587698"/>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Analysis revealed that customers with more than 5 purchases are significantly more likely to subscribe, indicating a strong link between loyalty and subscription uptake.</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791</Words>
  <Application>Microsoft Office PowerPoint</Application>
  <PresentationFormat>Custom</PresentationFormat>
  <Paragraphs>104</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Outfit Medium</vt:lpstr>
      <vt:lpstr>Consolas</vt:lpstr>
      <vt:lpstr>Arial</vt:lpstr>
      <vt:lpstr>IBM Plex Sans</vt:lpstr>
      <vt:lpstr>Outfit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Tj Taiwo</cp:lastModifiedBy>
  <cp:revision>2</cp:revision>
  <dcterms:created xsi:type="dcterms:W3CDTF">2025-12-03T19:23:15Z</dcterms:created>
  <dcterms:modified xsi:type="dcterms:W3CDTF">2025-12-03T19:27:55Z</dcterms:modified>
</cp:coreProperties>
</file>